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 id="2147483696" r:id="rId4"/>
  </p:sldMasterIdLst>
  <p:notesMasterIdLst>
    <p:notesMasterId r:id="rId19"/>
  </p:notesMasterIdLst>
  <p:handoutMasterIdLst>
    <p:handoutMasterId r:id="rId20"/>
  </p:handoutMasterIdLst>
  <p:sldIdLst>
    <p:sldId id="258" r:id="rId5"/>
    <p:sldId id="272" r:id="rId6"/>
    <p:sldId id="266" r:id="rId7"/>
    <p:sldId id="267" r:id="rId8"/>
    <p:sldId id="263" r:id="rId9"/>
    <p:sldId id="268" r:id="rId10"/>
    <p:sldId id="269" r:id="rId11"/>
    <p:sldId id="270" r:id="rId12"/>
    <p:sldId id="271" r:id="rId13"/>
    <p:sldId id="264" r:id="rId14"/>
    <p:sldId id="273" r:id="rId15"/>
    <p:sldId id="265" r:id="rId16"/>
    <p:sldId id="259" r:id="rId17"/>
    <p:sldId id="274" r:id="rId18"/>
  </p:sldIdLst>
  <p:sldSz cx="9144000" cy="6858000" type="screen4x3"/>
  <p:notesSz cx="7315200" cy="9601200"/>
  <p:embeddedFontLst>
    <p:embeddedFont>
      <p:font typeface="Aharoni" panose="02010803020104030203" pitchFamily="2" charset="-79"/>
      <p:bold r:id="rId21"/>
    </p:embeddedFont>
    <p:embeddedFont>
      <p:font typeface="Something Strange" panose="02000500000000000000" pitchFamily="2" charset="0"/>
      <p:regular r:id="rId22"/>
    </p:embeddedFont>
    <p:embeddedFont>
      <p:font typeface="Amienne" panose="020B0604020202020204" charset="0"/>
      <p:regular r:id="rId23"/>
      <p:bold r:id="rId24"/>
    </p:embeddedFont>
    <p:embeddedFont>
      <p:font typeface="Byington" panose="020B0604020202020204" charset="0"/>
      <p:regular r:id="rId25"/>
      <p:bold r:id="rId26"/>
      <p:italic r:id="rId27"/>
    </p:embeddedFont>
    <p:embeddedFont>
      <p:font typeface="Eras Demi ITC" panose="020B0805030504020804" pitchFamily="34" charset="0"/>
      <p:regular r:id="rId28"/>
    </p:embeddedFont>
    <p:embeddedFont>
      <p:font typeface="Arial Narrow" panose="020B0606020202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orbel" panose="020B0503020204020204" pitchFamily="34" charset="0"/>
      <p:regular r:id="rId37"/>
      <p:bold r:id="rId38"/>
      <p:italic r:id="rId39"/>
      <p:boldItalic r:id="rId40"/>
    </p:embeddedFont>
    <p:embeddedFont>
      <p:font typeface="Carbon Block"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72" autoAdjust="0"/>
  </p:normalViewPr>
  <p:slideViewPr>
    <p:cSldViewPr>
      <p:cViewPr varScale="1">
        <p:scale>
          <a:sx n="52" d="100"/>
          <a:sy n="52" d="100"/>
        </p:scale>
        <p:origin x="-1884" y="-9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90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dirty="0" smtClean="0"/>
              <a:t>The Grace Of God – What Does It Offer Us Today?</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dirty="0" smtClean="0"/>
              <a:t>Steven J. Wallace</a:t>
            </a:r>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smtClean="0"/>
              <a:t>www.revelationandcreation.com</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1EA04C4-92ED-49D4-98F2-938F3EEB9046}" type="slidenum">
              <a:rPr lang="en-US" smtClean="0"/>
              <a:t>‹#›</a:t>
            </a:fld>
            <a:endParaRPr lang="en-US"/>
          </a:p>
        </p:txBody>
      </p:sp>
    </p:spTree>
    <p:extLst>
      <p:ext uri="{BB962C8B-B14F-4D97-AF65-F5344CB8AC3E}">
        <p14:creationId xmlns:p14="http://schemas.microsoft.com/office/powerpoint/2010/main" val="1120495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5F36AF3-7605-44CE-AA9A-CB55E9BCD952}" type="datetimeFigureOut">
              <a:rPr lang="en-US" smtClean="0"/>
              <a:t>10/10/2013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0B91464-9281-41A0-A858-B657A2592DAD}" type="slidenum">
              <a:rPr lang="en-US" smtClean="0"/>
              <a:t>‹#›</a:t>
            </a:fld>
            <a:endParaRPr lang="en-US"/>
          </a:p>
        </p:txBody>
      </p:sp>
    </p:spTree>
    <p:extLst>
      <p:ext uri="{BB962C8B-B14F-4D97-AF65-F5344CB8AC3E}">
        <p14:creationId xmlns:p14="http://schemas.microsoft.com/office/powerpoint/2010/main" val="199638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another installment</a:t>
            </a:r>
            <a:r>
              <a:rPr lang="en-US" baseline="0" dirty="0" smtClean="0"/>
              <a:t> on the grace of God. This is our second installment on the true grace of God (1 Peter. 5:12).</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t>1</a:t>
            </a:fld>
            <a:endParaRPr lang="en-US"/>
          </a:p>
        </p:txBody>
      </p:sp>
    </p:spTree>
    <p:extLst>
      <p:ext uri="{BB962C8B-B14F-4D97-AF65-F5344CB8AC3E}">
        <p14:creationId xmlns:p14="http://schemas.microsoft.com/office/powerpoint/2010/main" val="32531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t>13</a:t>
            </a:fld>
            <a:endParaRPr lang="en-US"/>
          </a:p>
        </p:txBody>
      </p:sp>
    </p:spTree>
    <p:extLst>
      <p:ext uri="{BB962C8B-B14F-4D97-AF65-F5344CB8AC3E}">
        <p14:creationId xmlns:p14="http://schemas.microsoft.com/office/powerpoint/2010/main" val="422171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live,</a:t>
            </a:r>
            <a:r>
              <a:rPr lang="en-US" baseline="0" dirty="0" smtClean="0"/>
              <a:t> we must die. We must die to self and sin. We must go into the death of Jesus in order to live with Jesus.</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t>14</a:t>
            </a:fld>
            <a:endParaRPr lang="en-US"/>
          </a:p>
        </p:txBody>
      </p:sp>
    </p:spTree>
    <p:extLst>
      <p:ext uri="{BB962C8B-B14F-4D97-AF65-F5344CB8AC3E}">
        <p14:creationId xmlns:p14="http://schemas.microsoft.com/office/powerpoint/2010/main" val="182622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covenant is what Jesus ratified with His blood. Yet it is the covenant that the Holy Spirit manifested</a:t>
            </a:r>
            <a:r>
              <a:rPr lang="en-US" baseline="0" dirty="0" smtClean="0"/>
              <a:t> and revealed to man through inspiration. They both worked together in the creation of the New Covenant. Our relationship to the covenant is our relationship to the Son and Spirit. </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t>4</a:t>
            </a:fld>
            <a:endParaRPr lang="en-US"/>
          </a:p>
        </p:txBody>
      </p:sp>
    </p:spTree>
    <p:extLst>
      <p:ext uri="{BB962C8B-B14F-4D97-AF65-F5344CB8AC3E}">
        <p14:creationId xmlns:p14="http://schemas.microsoft.com/office/powerpoint/2010/main" val="98057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take special note of the blood of Jesus in the grace of God (Eph.</a:t>
            </a:r>
            <a:r>
              <a:rPr lang="en-US" baseline="0" dirty="0" smtClean="0"/>
              <a:t> 1:7)</a:t>
            </a:r>
            <a:r>
              <a:rPr lang="en-US" dirty="0" smtClean="0"/>
              <a:t>. His</a:t>
            </a:r>
            <a:r>
              <a:rPr lang="en-US" baseline="0" dirty="0" smtClean="0"/>
              <a:t> blood was shed to save us and at the same time it conveys that our punishment of death is due us for sin. Hence we are saved by grace through faith.  We are rescued from eternal punishment by the grace of God (Eph. 2:8). </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8741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8741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8741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point read </a:t>
            </a:r>
            <a:r>
              <a:rPr lang="en-US" dirty="0" err="1" smtClean="0"/>
              <a:t>Lk</a:t>
            </a:r>
            <a:r>
              <a:rPr lang="en-US" dirty="0" smtClean="0"/>
              <a:t>. 11:44-54</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t>9</a:t>
            </a:fld>
            <a:endParaRPr lang="en-US"/>
          </a:p>
        </p:txBody>
      </p:sp>
    </p:spTree>
    <p:extLst>
      <p:ext uri="{BB962C8B-B14F-4D97-AF65-F5344CB8AC3E}">
        <p14:creationId xmlns:p14="http://schemas.microsoft.com/office/powerpoint/2010/main" val="93787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sin separates and alienates, the grace of God reunites</a:t>
            </a:r>
            <a:r>
              <a:rPr lang="en-US" baseline="0" dirty="0" smtClean="0"/>
              <a:t> and restores a fellowship between us and God. Seeing sin the way God does is important. It makes us enemies of Him. Would you want an enemy in your family? Would you want to spend time with someone who hated you and mistreated you? Yet God allowed His Son to come and die for our sins so that we might no longer be enemies, but children of His household.</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5922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sin we are without God and without God we are without hope! It matters not if you are an atheist or a believer who will not repent and obey. They both share the same despair of “no hope.” There is probably no worse feeling or state in life than the state of hopelessness (cf. on the ship Acts 27:20). </a:t>
            </a:r>
          </a:p>
          <a:p>
            <a:endParaRPr lang="en-US" baseline="0" dirty="0" smtClean="0"/>
          </a:p>
          <a:p>
            <a:r>
              <a:rPr lang="en-US" baseline="0" dirty="0" smtClean="0"/>
              <a:t>But grace lifts us out of that and grants us a living hope.  There is a living hope for the Christian. It is the resurrection and the subsequent entrance into heaven. Because Jesus died, was buried and rose again we believe in a resurrection of the dead (Acts 24:15; Eph. 1:17-20). Likewise, we do not believe that He is going to raise us up for no reason. But there is a reason tucked away in the inheritance of heaven (Col. 1:5).</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8126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sin brings death, grace brings life. In separating man from death, sin separates us from life.  All of these things and more are extended to us by God.  We could add that grace brings us a spiritual family to enjoy here on earth, that it gives us the right to pray and lay our burdens on God and more. But none of these blessings are earned, they are all a gift of God. Think of what you reject when you reject His grace.</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81264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2733897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712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398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6329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8449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320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0973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14527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7752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5047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053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37530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2510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175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10/10/2013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80864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8136170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3164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49084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60036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324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1367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76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16763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0551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41878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3036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5153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2138725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167510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8647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1710486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60944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52749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5448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07095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0259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04265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3762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517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87531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6899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263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72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155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888156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218C116B-CAFD-45FA-9F70-35C888DB37EE}" type="datetimeFigureOut">
              <a:rPr lang="en-US" smtClean="0">
                <a:solidFill>
                  <a:prstClr val="white"/>
                </a:solidFill>
              </a:rPr>
              <a:pPr/>
              <a:t>10/10/2013</a:t>
            </a:fld>
            <a:endParaRPr lang="en-US">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effectLst>
                  <a:outerShdw blurRad="50800" dist="38100" dir="2700000" algn="tl" rotWithShape="0">
                    <a:prstClr val="black">
                      <a:alpha val="40000"/>
                    </a:prstClr>
                  </a:outerShdw>
                </a:effectLst>
                <a:latin typeface="Corbel" pitchFamily="34" charset="0"/>
              </a:defRPr>
            </a:lvl1pPr>
          </a:lstStyle>
          <a:p>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17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0" kern="1200">
          <a:solidFill>
            <a:srgbClr val="FFCC00"/>
          </a:solidFill>
          <a:effectLst>
            <a:outerShdw blurRad="50800" dist="38100" dir="2700000" algn="tl" rotWithShape="0">
              <a:prstClr val="black">
                <a:alpha val="40000"/>
              </a:prstClr>
            </a:outerShdw>
          </a:effectLst>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940175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10/10/2013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518907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213931">
            <a:off x="685800" y="2075435"/>
            <a:ext cx="7772400" cy="1470025"/>
          </a:xfrm>
        </p:spPr>
        <p:txBody>
          <a:bodyPr>
            <a:prstTxWarp prst="textPlain">
              <a:avLst/>
            </a:prstTxWarp>
          </a:bodyPr>
          <a:lstStyle/>
          <a:p>
            <a:r>
              <a:rPr lang="en-US" dirty="0" smtClean="0">
                <a:latin typeface="Eras Demi ITC" pitchFamily="34" charset="0"/>
              </a:rPr>
              <a:t>“The Grace Of God”</a:t>
            </a:r>
            <a:endParaRPr lang="en-US" dirty="0">
              <a:latin typeface="Eras Demi ITC" pitchFamily="34" charset="0"/>
            </a:endParaRPr>
          </a:p>
        </p:txBody>
      </p:sp>
      <p:sp>
        <p:nvSpPr>
          <p:cNvPr id="4" name="TextBox 3"/>
          <p:cNvSpPr txBox="1"/>
          <p:nvPr/>
        </p:nvSpPr>
        <p:spPr>
          <a:xfrm>
            <a:off x="0" y="0"/>
            <a:ext cx="9144000" cy="461665"/>
          </a:xfrm>
          <a:prstGeom prst="rect">
            <a:avLst/>
          </a:prstGeom>
          <a:noFill/>
        </p:spPr>
        <p:txBody>
          <a:bodyPr wrap="square" rtlCol="0">
            <a:spAutoFit/>
          </a:bodyPr>
          <a:lstStyle/>
          <a:p>
            <a:pPr algn="ctr"/>
            <a:r>
              <a:rPr lang="en-US" sz="2400" i="1" spc="300" dirty="0" smtClean="0">
                <a:solidFill>
                  <a:srgbClr val="EEECE1"/>
                </a:solidFill>
              </a:rPr>
              <a:t>True Grace 2</a:t>
            </a:r>
            <a:endParaRPr lang="en-US" sz="2400" i="1" spc="300" dirty="0">
              <a:solidFill>
                <a:srgbClr val="EEECE1"/>
              </a:solidFill>
            </a:endParaRPr>
          </a:p>
        </p:txBody>
      </p:sp>
      <p:sp>
        <p:nvSpPr>
          <p:cNvPr id="5" name="TextBox 4"/>
          <p:cNvSpPr txBox="1"/>
          <p:nvPr/>
        </p:nvSpPr>
        <p:spPr>
          <a:xfrm>
            <a:off x="5409580" y="6477000"/>
            <a:ext cx="3734420" cy="369332"/>
          </a:xfrm>
          <a:prstGeom prst="rect">
            <a:avLst/>
          </a:prstGeom>
          <a:noFill/>
        </p:spPr>
        <p:txBody>
          <a:bodyPr wrap="none" rtlCol="0">
            <a:spAutoFit/>
          </a:bodyPr>
          <a:lstStyle/>
          <a:p>
            <a:r>
              <a:rPr lang="en-US" i="1" dirty="0">
                <a:solidFill>
                  <a:prstClr val="black"/>
                </a:solidFill>
              </a:rPr>
              <a:t>All verses are from </a:t>
            </a:r>
            <a:r>
              <a:rPr lang="en-US" i="1" dirty="0" err="1">
                <a:solidFill>
                  <a:prstClr val="black"/>
                </a:solidFill>
              </a:rPr>
              <a:t>NKJV</a:t>
            </a:r>
            <a:r>
              <a:rPr lang="en-US" i="1" dirty="0">
                <a:solidFill>
                  <a:prstClr val="black"/>
                </a:solidFill>
              </a:rPr>
              <a:t> unless noted.</a:t>
            </a:r>
          </a:p>
        </p:txBody>
      </p:sp>
      <p:sp>
        <p:nvSpPr>
          <p:cNvPr id="6" name="TextBox 5"/>
          <p:cNvSpPr txBox="1"/>
          <p:nvPr/>
        </p:nvSpPr>
        <p:spPr>
          <a:xfrm>
            <a:off x="4572000" y="4038600"/>
            <a:ext cx="4343400" cy="1200329"/>
          </a:xfrm>
          <a:prstGeom prst="rect">
            <a:avLst/>
          </a:prstGeom>
          <a:noFill/>
        </p:spPr>
        <p:txBody>
          <a:bodyPr wrap="square" rtlCol="0">
            <a:spAutoFit/>
          </a:bodyPr>
          <a:lstStyle/>
          <a:p>
            <a:r>
              <a:rPr lang="en-US" sz="3600" dirty="0" smtClean="0">
                <a:solidFill>
                  <a:prstClr val="white"/>
                </a:solidFill>
                <a:effectLst>
                  <a:glow rad="63500">
                    <a:srgbClr val="9BBB59">
                      <a:satMod val="175000"/>
                      <a:alpha val="40000"/>
                    </a:srgbClr>
                  </a:glow>
                </a:effectLst>
              </a:rPr>
              <a:t>What Does Grace Offer Us?</a:t>
            </a:r>
          </a:p>
        </p:txBody>
      </p:sp>
    </p:spTree>
    <p:extLst>
      <p:ext uri="{BB962C8B-B14F-4D97-AF65-F5344CB8AC3E}">
        <p14:creationId xmlns:p14="http://schemas.microsoft.com/office/powerpoint/2010/main" val="7811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Does </a:t>
            </a:r>
            <a:r>
              <a:rPr lang="en-US" sz="3200" dirty="0">
                <a:solidFill>
                  <a:srgbClr val="FFFFFF"/>
                </a:solidFill>
                <a:effectLst>
                  <a:glow rad="101600">
                    <a:srgbClr val="00B050">
                      <a:alpha val="60000"/>
                    </a:srgbClr>
                  </a:glow>
                </a:effectLst>
                <a:latin typeface="Aharoni" pitchFamily="2" charset="-79"/>
                <a:cs typeface="Aharoni" pitchFamily="2" charset="-79"/>
              </a:rPr>
              <a:t>The Grace of God </a:t>
            </a:r>
            <a:r>
              <a:rPr lang="en-US" dirty="0">
                <a:solidFill>
                  <a:srgbClr val="FFFFFF"/>
                </a:solidFill>
              </a:rPr>
              <a:t>Offer?</a:t>
            </a:r>
            <a:endParaRPr lang="en-US" dirty="0"/>
          </a:p>
        </p:txBody>
      </p:sp>
      <p:sp>
        <p:nvSpPr>
          <p:cNvPr id="3" name="Content Placeholder 2"/>
          <p:cNvSpPr>
            <a:spLocks noGrp="1"/>
          </p:cNvSpPr>
          <p:nvPr>
            <p:ph sz="quarter" idx="13"/>
          </p:nvPr>
        </p:nvSpPr>
        <p:spPr>
          <a:xfrm>
            <a:off x="609600" y="1600200"/>
            <a:ext cx="4038600" cy="4114800"/>
          </a:xfrm>
        </p:spPr>
        <p:txBody>
          <a:bodyPr>
            <a:normAutofit/>
          </a:bodyPr>
          <a:lstStyle/>
          <a:p>
            <a:pPr marL="514350" indent="-514350">
              <a:buFont typeface="+mj-lt"/>
              <a:buAutoNum type="arabicPeriod" startAt="2"/>
            </a:pPr>
            <a:r>
              <a:rPr lang="en-US" sz="4000" dirty="0" smtClean="0"/>
              <a:t>Fellowship</a:t>
            </a:r>
            <a:br>
              <a:rPr lang="en-US" sz="4000" dirty="0" smtClean="0"/>
            </a:br>
            <a:r>
              <a:rPr lang="en-US" sz="3600" dirty="0" smtClean="0"/>
              <a:t>(Rom. 5:1, 2, 6-11; 1 Pet. 2:9, 10)</a:t>
            </a:r>
          </a:p>
        </p:txBody>
      </p:sp>
      <p:sp>
        <p:nvSpPr>
          <p:cNvPr id="4" name="TextBox 3"/>
          <p:cNvSpPr txBox="1"/>
          <p:nvPr/>
        </p:nvSpPr>
        <p:spPr>
          <a:xfrm>
            <a:off x="5099958" y="2514600"/>
            <a:ext cx="745717"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SIN</a:t>
            </a:r>
            <a:endParaRPr lang="en-US" sz="3200" dirty="0">
              <a:solidFill>
                <a:srgbClr val="FFFFFF"/>
              </a:solidFill>
            </a:endParaRPr>
          </a:p>
        </p:txBody>
      </p:sp>
      <p:sp>
        <p:nvSpPr>
          <p:cNvPr id="5" name="Down Arrow 4"/>
          <p:cNvSpPr/>
          <p:nvPr/>
        </p:nvSpPr>
        <p:spPr>
          <a:xfrm>
            <a:off x="5252358" y="3099375"/>
            <a:ext cx="381000" cy="1167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320679" y="4495800"/>
            <a:ext cx="2304285"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SEPARATION</a:t>
            </a:r>
            <a:endParaRPr lang="en-US" sz="3200" dirty="0">
              <a:solidFill>
                <a:srgbClr val="FFFFFF"/>
              </a:solidFill>
            </a:endParaRPr>
          </a:p>
        </p:txBody>
      </p:sp>
      <p:sp>
        <p:nvSpPr>
          <p:cNvPr id="7" name="TextBox 6"/>
          <p:cNvSpPr txBox="1"/>
          <p:nvPr/>
        </p:nvSpPr>
        <p:spPr>
          <a:xfrm>
            <a:off x="6746564" y="2539425"/>
            <a:ext cx="1887056" cy="584775"/>
          </a:xfrm>
          <a:prstGeom prst="rect">
            <a:avLst/>
          </a:prstGeom>
          <a:effectLst>
            <a:glow rad="101600">
              <a:srgbClr val="00B050">
                <a:alpha val="40000"/>
              </a:srgb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chemeClr val="tx1"/>
                </a:solidFill>
              </a:rPr>
              <a:t>REUNITES</a:t>
            </a:r>
            <a:endParaRPr lang="en-US" sz="3200" dirty="0">
              <a:solidFill>
                <a:schemeClr val="tx1"/>
              </a:solidFill>
            </a:endParaRPr>
          </a:p>
        </p:txBody>
      </p:sp>
      <p:sp>
        <p:nvSpPr>
          <p:cNvPr id="8" name="Up Arrow 7"/>
          <p:cNvSpPr/>
          <p:nvPr/>
        </p:nvSpPr>
        <p:spPr>
          <a:xfrm>
            <a:off x="7467600" y="3327975"/>
            <a:ext cx="381000" cy="1167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6999032" y="4520625"/>
            <a:ext cx="1382110"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92D050"/>
                </a:solidFill>
              </a:rPr>
              <a:t>GRACE</a:t>
            </a:r>
            <a:endParaRPr lang="en-US" sz="3200" dirty="0">
              <a:solidFill>
                <a:srgbClr val="92D050"/>
              </a:solidFill>
            </a:endParaRPr>
          </a:p>
        </p:txBody>
      </p:sp>
      <p:sp>
        <p:nvSpPr>
          <p:cNvPr id="10" name="TextBox 9"/>
          <p:cNvSpPr txBox="1"/>
          <p:nvPr/>
        </p:nvSpPr>
        <p:spPr>
          <a:xfrm>
            <a:off x="4619059" y="5105400"/>
            <a:ext cx="1707520" cy="461665"/>
          </a:xfrm>
          <a:prstGeom prst="rect">
            <a:avLst/>
          </a:prstGeom>
          <a:noFill/>
        </p:spPr>
        <p:txBody>
          <a:bodyPr wrap="none" rtlCol="0">
            <a:spAutoFit/>
          </a:bodyPr>
          <a:lstStyle/>
          <a:p>
            <a:pPr algn="ctr"/>
            <a:r>
              <a:rPr lang="en-US" sz="2400" dirty="0" smtClean="0">
                <a:solidFill>
                  <a:srgbClr val="FFFFFF"/>
                </a:solidFill>
              </a:rPr>
              <a:t>Isaiah 59:1, 2</a:t>
            </a:r>
            <a:endParaRPr lang="en-US" sz="2400" dirty="0">
              <a:solidFill>
                <a:srgbClr val="FFFFFF"/>
              </a:solidFill>
            </a:endParaRPr>
          </a:p>
        </p:txBody>
      </p:sp>
    </p:spTree>
    <p:extLst>
      <p:ext uri="{BB962C8B-B14F-4D97-AF65-F5344CB8AC3E}">
        <p14:creationId xmlns:p14="http://schemas.microsoft.com/office/powerpoint/2010/main" val="4070451008"/>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58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58000">
                                          <p:cBhvr additive="base">
                                            <p:cTn id="12" dur="500" fill="hold"/>
                                            <p:tgtEl>
                                              <p:spTgt spid="4"/>
                                            </p:tgtEl>
                                            <p:attrNameLst>
                                              <p:attrName>ppt_x</p:attrName>
                                            </p:attrNameLst>
                                          </p:cBhvr>
                                          <p:tavLst>
                                            <p:tav tm="0">
                                              <p:val>
                                                <p:strVal val="#ppt_x"/>
                                              </p:val>
                                            </p:tav>
                                            <p:tav tm="100000">
                                              <p:val>
                                                <p:strVal val="#ppt_x"/>
                                              </p:val>
                                            </p:tav>
                                          </p:tavLst>
                                        </p:anim>
                                        <p:anim calcmode="lin" valueType="num" p14:bounceEnd="58000">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14:presetBounceEnd="58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58000">
                                          <p:cBhvr additive="base">
                                            <p:cTn id="17" dur="500" fill="hold"/>
                                            <p:tgtEl>
                                              <p:spTgt spid="5"/>
                                            </p:tgtEl>
                                            <p:attrNameLst>
                                              <p:attrName>ppt_x</p:attrName>
                                            </p:attrNameLst>
                                          </p:cBhvr>
                                          <p:tavLst>
                                            <p:tav tm="0">
                                              <p:val>
                                                <p:strVal val="#ppt_x"/>
                                              </p:val>
                                            </p:tav>
                                            <p:tav tm="100000">
                                              <p:val>
                                                <p:strVal val="#ppt_x"/>
                                              </p:val>
                                            </p:tav>
                                          </p:tavLst>
                                        </p:anim>
                                        <p:anim calcmode="lin" valueType="num" p14:bounceEnd="58000">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14:presetBounceEnd="58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58000">
                                          <p:cBhvr additive="base">
                                            <p:cTn id="22" dur="500" fill="hold"/>
                                            <p:tgtEl>
                                              <p:spTgt spid="6"/>
                                            </p:tgtEl>
                                            <p:attrNameLst>
                                              <p:attrName>ppt_x</p:attrName>
                                            </p:attrNameLst>
                                          </p:cBhvr>
                                          <p:tavLst>
                                            <p:tav tm="0">
                                              <p:val>
                                                <p:strVal val="#ppt_x"/>
                                              </p:val>
                                            </p:tav>
                                            <p:tav tm="100000">
                                              <p:val>
                                                <p:strVal val="#ppt_x"/>
                                              </p:val>
                                            </p:tav>
                                          </p:tavLst>
                                        </p:anim>
                                        <p:anim calcmode="lin" valueType="num" p14:bounceEnd="58000">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1" fill="hold" grpId="0" nodeType="afterEffect" p14:presetBounceEnd="58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58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58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2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anim calcmode="lin" valueType="num">
                                          <p:cBhvr>
                                            <p:cTn id="39" dur="2000" fill="hold"/>
                                            <p:tgtEl>
                                              <p:spTgt spid="8"/>
                                            </p:tgtEl>
                                            <p:attrNameLst>
                                              <p:attrName>ppt_x</p:attrName>
                                            </p:attrNameLst>
                                          </p:cBhvr>
                                          <p:tavLst>
                                            <p:tav tm="0">
                                              <p:val>
                                                <p:strVal val="#ppt_x"/>
                                              </p:val>
                                            </p:tav>
                                            <p:tav tm="100000">
                                              <p:val>
                                                <p:strVal val="#ppt_x"/>
                                              </p:val>
                                            </p:tav>
                                          </p:tavLst>
                                        </p:anim>
                                        <p:anim calcmode="lin" valueType="num">
                                          <p:cBhvr>
                                            <p:cTn id="40" dur="2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anim calcmode="lin" valueType="num">
                                          <p:cBhvr>
                                            <p:cTn id="45" dur="2000" fill="hold"/>
                                            <p:tgtEl>
                                              <p:spTgt spid="7"/>
                                            </p:tgtEl>
                                            <p:attrNameLst>
                                              <p:attrName>ppt_x</p:attrName>
                                            </p:attrNameLst>
                                          </p:cBhvr>
                                          <p:tavLst>
                                            <p:tav tm="0">
                                              <p:val>
                                                <p:strVal val="#ppt_x"/>
                                              </p:val>
                                            </p:tav>
                                            <p:tav tm="100000">
                                              <p:val>
                                                <p:strVal val="#ppt_x"/>
                                              </p:val>
                                            </p:tav>
                                          </p:tavLst>
                                        </p:anim>
                                        <p:anim calcmode="lin" valueType="num">
                                          <p:cBhvr>
                                            <p:cTn id="4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autoUpdateAnimBg="0"/>
          <p:bldP spid="8" grpId="0" animBg="1" autoUpdateAnimBg="0"/>
          <p:bldP spid="9" grpId="0" animBg="1" autoUpdateAnimBg="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2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anim calcmode="lin" valueType="num">
                                          <p:cBhvr>
                                            <p:cTn id="39" dur="2000" fill="hold"/>
                                            <p:tgtEl>
                                              <p:spTgt spid="8"/>
                                            </p:tgtEl>
                                            <p:attrNameLst>
                                              <p:attrName>ppt_x</p:attrName>
                                            </p:attrNameLst>
                                          </p:cBhvr>
                                          <p:tavLst>
                                            <p:tav tm="0">
                                              <p:val>
                                                <p:strVal val="#ppt_x"/>
                                              </p:val>
                                            </p:tav>
                                            <p:tav tm="100000">
                                              <p:val>
                                                <p:strVal val="#ppt_x"/>
                                              </p:val>
                                            </p:tav>
                                          </p:tavLst>
                                        </p:anim>
                                        <p:anim calcmode="lin" valueType="num">
                                          <p:cBhvr>
                                            <p:cTn id="40" dur="2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anim calcmode="lin" valueType="num">
                                          <p:cBhvr>
                                            <p:cTn id="45" dur="2000" fill="hold"/>
                                            <p:tgtEl>
                                              <p:spTgt spid="7"/>
                                            </p:tgtEl>
                                            <p:attrNameLst>
                                              <p:attrName>ppt_x</p:attrName>
                                            </p:attrNameLst>
                                          </p:cBhvr>
                                          <p:tavLst>
                                            <p:tav tm="0">
                                              <p:val>
                                                <p:strVal val="#ppt_x"/>
                                              </p:val>
                                            </p:tav>
                                            <p:tav tm="100000">
                                              <p:val>
                                                <p:strVal val="#ppt_x"/>
                                              </p:val>
                                            </p:tav>
                                          </p:tavLst>
                                        </p:anim>
                                        <p:anim calcmode="lin" valueType="num">
                                          <p:cBhvr>
                                            <p:cTn id="4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autoUpdateAnimBg="0"/>
          <p:bldP spid="8" grpId="0" animBg="1" autoUpdateAnimBg="0"/>
          <p:bldP spid="9" grpId="0" animBg="1" autoUpdateAnimBg="0"/>
          <p:bldP spid="1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Does </a:t>
            </a:r>
            <a:r>
              <a:rPr lang="en-US" sz="3200" dirty="0">
                <a:solidFill>
                  <a:srgbClr val="FFFFFF"/>
                </a:solidFill>
                <a:effectLst>
                  <a:glow rad="101600">
                    <a:srgbClr val="00B050">
                      <a:alpha val="60000"/>
                    </a:srgbClr>
                  </a:glow>
                </a:effectLst>
                <a:latin typeface="Aharoni" pitchFamily="2" charset="-79"/>
                <a:cs typeface="Aharoni" pitchFamily="2" charset="-79"/>
              </a:rPr>
              <a:t>The Grace of God </a:t>
            </a:r>
            <a:r>
              <a:rPr lang="en-US" dirty="0">
                <a:solidFill>
                  <a:srgbClr val="FFFFFF"/>
                </a:solidFill>
              </a:rPr>
              <a:t>Offer?</a:t>
            </a:r>
            <a:endParaRPr lang="en-US" dirty="0"/>
          </a:p>
        </p:txBody>
      </p:sp>
      <p:sp>
        <p:nvSpPr>
          <p:cNvPr id="3" name="Content Placeholder 2"/>
          <p:cNvSpPr>
            <a:spLocks noGrp="1"/>
          </p:cNvSpPr>
          <p:nvPr>
            <p:ph sz="quarter" idx="13"/>
          </p:nvPr>
        </p:nvSpPr>
        <p:spPr>
          <a:xfrm>
            <a:off x="609600" y="1600200"/>
            <a:ext cx="4038600" cy="4114800"/>
          </a:xfrm>
        </p:spPr>
        <p:txBody>
          <a:bodyPr>
            <a:normAutofit/>
          </a:bodyPr>
          <a:lstStyle/>
          <a:p>
            <a:pPr marL="514350" indent="-514350">
              <a:buFont typeface="+mj-lt"/>
              <a:buAutoNum type="arabicPeriod" startAt="3"/>
            </a:pPr>
            <a:r>
              <a:rPr lang="en-US" sz="4000" dirty="0" smtClean="0"/>
              <a:t>Living Hope </a:t>
            </a:r>
            <a:br>
              <a:rPr lang="en-US" sz="4000" dirty="0" smtClean="0"/>
            </a:br>
            <a:r>
              <a:rPr lang="en-US" sz="4000" dirty="0" smtClean="0"/>
              <a:t>(1 Pet. 1:3)</a:t>
            </a:r>
          </a:p>
        </p:txBody>
      </p:sp>
      <p:sp>
        <p:nvSpPr>
          <p:cNvPr id="4" name="TextBox 3"/>
          <p:cNvSpPr txBox="1"/>
          <p:nvPr/>
        </p:nvSpPr>
        <p:spPr>
          <a:xfrm>
            <a:off x="5099958" y="2514600"/>
            <a:ext cx="745717"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SIN</a:t>
            </a:r>
            <a:endParaRPr lang="en-US" sz="3200" dirty="0">
              <a:solidFill>
                <a:srgbClr val="FFFFFF"/>
              </a:solidFill>
            </a:endParaRPr>
          </a:p>
        </p:txBody>
      </p:sp>
      <p:sp>
        <p:nvSpPr>
          <p:cNvPr id="5" name="Down Arrow 4"/>
          <p:cNvSpPr/>
          <p:nvPr/>
        </p:nvSpPr>
        <p:spPr>
          <a:xfrm>
            <a:off x="5252358" y="3099375"/>
            <a:ext cx="381000" cy="1167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604637" y="4495800"/>
            <a:ext cx="1736373"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chemeClr val="tx2"/>
                </a:solidFill>
              </a:rPr>
              <a:t>NO HOPE</a:t>
            </a:r>
            <a:endParaRPr lang="en-US" sz="3200" dirty="0">
              <a:solidFill>
                <a:schemeClr val="tx2"/>
              </a:solidFill>
            </a:endParaRPr>
          </a:p>
        </p:txBody>
      </p:sp>
      <p:sp>
        <p:nvSpPr>
          <p:cNvPr id="7" name="TextBox 6"/>
          <p:cNvSpPr txBox="1"/>
          <p:nvPr/>
        </p:nvSpPr>
        <p:spPr>
          <a:xfrm>
            <a:off x="7120864" y="2539425"/>
            <a:ext cx="1138453" cy="584775"/>
          </a:xfrm>
          <a:prstGeom prst="rect">
            <a:avLst/>
          </a:prstGeom>
          <a:effectLst>
            <a:glow rad="101600">
              <a:srgbClr val="00B050">
                <a:alpha val="40000"/>
              </a:srgb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HOPE</a:t>
            </a:r>
            <a:endParaRPr lang="en-US" sz="3200" dirty="0">
              <a:solidFill>
                <a:srgbClr val="FFFFFF"/>
              </a:solidFill>
            </a:endParaRPr>
          </a:p>
        </p:txBody>
      </p:sp>
      <p:sp>
        <p:nvSpPr>
          <p:cNvPr id="8" name="Up Arrow 7"/>
          <p:cNvSpPr/>
          <p:nvPr/>
        </p:nvSpPr>
        <p:spPr>
          <a:xfrm>
            <a:off x="7467600" y="3327975"/>
            <a:ext cx="381000" cy="1167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6999032" y="4520625"/>
            <a:ext cx="1382110"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92D050"/>
                </a:solidFill>
              </a:rPr>
              <a:t>GRACE</a:t>
            </a:r>
            <a:endParaRPr lang="en-US" sz="3200" dirty="0">
              <a:solidFill>
                <a:srgbClr val="92D050"/>
              </a:solidFill>
            </a:endParaRPr>
          </a:p>
        </p:txBody>
      </p:sp>
      <p:sp>
        <p:nvSpPr>
          <p:cNvPr id="10" name="TextBox 9"/>
          <p:cNvSpPr txBox="1"/>
          <p:nvPr/>
        </p:nvSpPr>
        <p:spPr>
          <a:xfrm>
            <a:off x="4626272" y="5105400"/>
            <a:ext cx="1693092" cy="461665"/>
          </a:xfrm>
          <a:prstGeom prst="rect">
            <a:avLst/>
          </a:prstGeom>
          <a:noFill/>
        </p:spPr>
        <p:txBody>
          <a:bodyPr wrap="none" rtlCol="0">
            <a:spAutoFit/>
          </a:bodyPr>
          <a:lstStyle/>
          <a:p>
            <a:pPr algn="ctr"/>
            <a:r>
              <a:rPr lang="en-US" sz="2400" dirty="0" smtClean="0">
                <a:solidFill>
                  <a:srgbClr val="FFFFFF"/>
                </a:solidFill>
              </a:rPr>
              <a:t>Eph. 2:12, 13</a:t>
            </a:r>
            <a:endParaRPr lang="en-US" sz="2400" dirty="0">
              <a:solidFill>
                <a:srgbClr val="FFFFFF"/>
              </a:solidFill>
            </a:endParaRPr>
          </a:p>
        </p:txBody>
      </p:sp>
      <p:sp>
        <p:nvSpPr>
          <p:cNvPr id="12" name="TextBox 11"/>
          <p:cNvSpPr txBox="1"/>
          <p:nvPr/>
        </p:nvSpPr>
        <p:spPr>
          <a:xfrm>
            <a:off x="6872396" y="1828800"/>
            <a:ext cx="1635384" cy="461665"/>
          </a:xfrm>
          <a:prstGeom prst="rect">
            <a:avLst/>
          </a:prstGeom>
          <a:noFill/>
        </p:spPr>
        <p:txBody>
          <a:bodyPr wrap="none" rtlCol="0">
            <a:spAutoFit/>
          </a:bodyPr>
          <a:lstStyle/>
          <a:p>
            <a:pPr algn="ctr"/>
            <a:r>
              <a:rPr lang="en-US" sz="2400" dirty="0" smtClean="0">
                <a:solidFill>
                  <a:srgbClr val="FFFFFF"/>
                </a:solidFill>
              </a:rPr>
              <a:t>Eph. 1:17-20</a:t>
            </a:r>
            <a:endParaRPr lang="en-US" sz="2400" dirty="0">
              <a:solidFill>
                <a:srgbClr val="FFFFFF"/>
              </a:solidFill>
            </a:endParaRPr>
          </a:p>
        </p:txBody>
      </p:sp>
    </p:spTree>
    <p:extLst>
      <p:ext uri="{BB962C8B-B14F-4D97-AF65-F5344CB8AC3E}">
        <p14:creationId xmlns:p14="http://schemas.microsoft.com/office/powerpoint/2010/main" val="36589038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iterate type="lt">
                                    <p:tmPct val="16000"/>
                                  </p:iterate>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par>
                          <p:cTn id="25" fill="hold">
                            <p:stCondLst>
                              <p:cond delay="77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Does </a:t>
            </a:r>
            <a:r>
              <a:rPr lang="en-US" sz="3200" dirty="0">
                <a:solidFill>
                  <a:srgbClr val="FFFFFF"/>
                </a:solidFill>
                <a:effectLst>
                  <a:glow rad="101600">
                    <a:srgbClr val="00B050">
                      <a:alpha val="60000"/>
                    </a:srgbClr>
                  </a:glow>
                </a:effectLst>
                <a:latin typeface="Aharoni" pitchFamily="2" charset="-79"/>
                <a:cs typeface="Aharoni" pitchFamily="2" charset="-79"/>
              </a:rPr>
              <a:t>The Grace of God </a:t>
            </a:r>
            <a:r>
              <a:rPr lang="en-US" dirty="0">
                <a:solidFill>
                  <a:srgbClr val="FFFFFF"/>
                </a:solidFill>
              </a:rPr>
              <a:t>Offer?</a:t>
            </a:r>
            <a:endParaRPr lang="en-US" dirty="0"/>
          </a:p>
        </p:txBody>
      </p:sp>
      <p:sp>
        <p:nvSpPr>
          <p:cNvPr id="3" name="Content Placeholder 2"/>
          <p:cNvSpPr>
            <a:spLocks noGrp="1"/>
          </p:cNvSpPr>
          <p:nvPr>
            <p:ph sz="quarter" idx="13"/>
          </p:nvPr>
        </p:nvSpPr>
        <p:spPr>
          <a:xfrm>
            <a:off x="609600" y="1600200"/>
            <a:ext cx="4038600" cy="4114800"/>
          </a:xfrm>
        </p:spPr>
        <p:txBody>
          <a:bodyPr>
            <a:normAutofit/>
          </a:bodyPr>
          <a:lstStyle/>
          <a:p>
            <a:pPr marL="742950" indent="-742950">
              <a:buFont typeface="+mj-lt"/>
              <a:buAutoNum type="arabicPeriod" startAt="4"/>
            </a:pPr>
            <a:r>
              <a:rPr lang="en-US" sz="4000" dirty="0" smtClean="0"/>
              <a:t>Eternal Life </a:t>
            </a:r>
            <a:br>
              <a:rPr lang="en-US" sz="4000" dirty="0" smtClean="0"/>
            </a:br>
            <a:r>
              <a:rPr lang="en-US" sz="4000" dirty="0" smtClean="0"/>
              <a:t>(Titus 3:3-7)</a:t>
            </a:r>
          </a:p>
        </p:txBody>
      </p:sp>
      <p:sp>
        <p:nvSpPr>
          <p:cNvPr id="4" name="TextBox 3"/>
          <p:cNvSpPr txBox="1"/>
          <p:nvPr/>
        </p:nvSpPr>
        <p:spPr>
          <a:xfrm>
            <a:off x="5099958" y="2514600"/>
            <a:ext cx="745717"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SIN</a:t>
            </a:r>
            <a:endParaRPr lang="en-US" sz="3200" dirty="0">
              <a:solidFill>
                <a:srgbClr val="FFFFFF"/>
              </a:solidFill>
            </a:endParaRPr>
          </a:p>
        </p:txBody>
      </p:sp>
      <p:sp>
        <p:nvSpPr>
          <p:cNvPr id="5" name="Down Arrow 4"/>
          <p:cNvSpPr/>
          <p:nvPr/>
        </p:nvSpPr>
        <p:spPr>
          <a:xfrm>
            <a:off x="5252358" y="3099375"/>
            <a:ext cx="381000" cy="1167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822129" y="4495800"/>
            <a:ext cx="1301382"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DEATH</a:t>
            </a:r>
            <a:endParaRPr lang="en-US" sz="3200" dirty="0">
              <a:solidFill>
                <a:srgbClr val="FFFFFF"/>
              </a:solidFill>
            </a:endParaRPr>
          </a:p>
        </p:txBody>
      </p:sp>
      <p:sp>
        <p:nvSpPr>
          <p:cNvPr id="7" name="TextBox 6"/>
          <p:cNvSpPr txBox="1"/>
          <p:nvPr/>
        </p:nvSpPr>
        <p:spPr>
          <a:xfrm>
            <a:off x="7242691" y="2539425"/>
            <a:ext cx="894797" cy="584775"/>
          </a:xfrm>
          <a:prstGeom prst="rect">
            <a:avLst/>
          </a:prstGeom>
          <a:effectLst>
            <a:glow rad="101600">
              <a:srgbClr val="00B050">
                <a:alpha val="40000"/>
              </a:srgb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LIFE</a:t>
            </a:r>
            <a:endParaRPr lang="en-US" sz="3200" dirty="0">
              <a:solidFill>
                <a:srgbClr val="FFFFFF"/>
              </a:solidFill>
            </a:endParaRPr>
          </a:p>
        </p:txBody>
      </p:sp>
      <p:sp>
        <p:nvSpPr>
          <p:cNvPr id="8" name="Up Arrow 7"/>
          <p:cNvSpPr/>
          <p:nvPr/>
        </p:nvSpPr>
        <p:spPr>
          <a:xfrm>
            <a:off x="7467600" y="3327975"/>
            <a:ext cx="381000" cy="1167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6999032" y="4520625"/>
            <a:ext cx="1382110"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92D050"/>
                </a:solidFill>
              </a:rPr>
              <a:t>GRACE</a:t>
            </a:r>
            <a:endParaRPr lang="en-US" sz="3200" dirty="0">
              <a:solidFill>
                <a:srgbClr val="92D050"/>
              </a:solidFill>
            </a:endParaRPr>
          </a:p>
        </p:txBody>
      </p:sp>
      <p:sp>
        <p:nvSpPr>
          <p:cNvPr id="10" name="TextBox 9"/>
          <p:cNvSpPr txBox="1"/>
          <p:nvPr/>
        </p:nvSpPr>
        <p:spPr>
          <a:xfrm>
            <a:off x="4831455" y="5105400"/>
            <a:ext cx="1282723" cy="461665"/>
          </a:xfrm>
          <a:prstGeom prst="rect">
            <a:avLst/>
          </a:prstGeom>
          <a:noFill/>
        </p:spPr>
        <p:txBody>
          <a:bodyPr wrap="none" rtlCol="0">
            <a:spAutoFit/>
          </a:bodyPr>
          <a:lstStyle/>
          <a:p>
            <a:pPr algn="ctr"/>
            <a:r>
              <a:rPr lang="en-US" sz="2400" dirty="0" smtClean="0">
                <a:solidFill>
                  <a:srgbClr val="FFFFFF"/>
                </a:solidFill>
              </a:rPr>
              <a:t>Rom 6:23</a:t>
            </a:r>
            <a:endParaRPr lang="en-US" sz="2400" dirty="0">
              <a:solidFill>
                <a:srgbClr val="FFFFFF"/>
              </a:solidFill>
            </a:endParaRPr>
          </a:p>
        </p:txBody>
      </p:sp>
      <p:sp>
        <p:nvSpPr>
          <p:cNvPr id="11" name="TextBox 10"/>
          <p:cNvSpPr txBox="1"/>
          <p:nvPr/>
        </p:nvSpPr>
        <p:spPr>
          <a:xfrm>
            <a:off x="533400" y="3124200"/>
            <a:ext cx="4114800" cy="26776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solidFill>
                  <a:srgbClr val="000000"/>
                </a:solidFill>
              </a:rPr>
              <a:t>“But </a:t>
            </a:r>
            <a:r>
              <a:rPr lang="en-US" sz="2800" dirty="0">
                <a:solidFill>
                  <a:srgbClr val="000000"/>
                </a:solidFill>
              </a:rPr>
              <a:t>may the God of all grace, who called us to His eternal glory by Christ Jesus, after you have suffered a while, perfect, establish, strengthen, and settle </a:t>
            </a:r>
            <a:r>
              <a:rPr lang="en-US" sz="2800" dirty="0" smtClean="0">
                <a:solidFill>
                  <a:srgbClr val="000000"/>
                </a:solidFill>
              </a:rPr>
              <a:t>you” (1 Pet. 5:10)</a:t>
            </a:r>
            <a:endParaRPr lang="en-US" sz="2800" dirty="0">
              <a:solidFill>
                <a:srgbClr val="000000"/>
              </a:solidFill>
            </a:endParaRPr>
          </a:p>
        </p:txBody>
      </p:sp>
    </p:spTree>
    <p:extLst>
      <p:ext uri="{BB962C8B-B14F-4D97-AF65-F5344CB8AC3E}">
        <p14:creationId xmlns:p14="http://schemas.microsoft.com/office/powerpoint/2010/main" val="38906100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set>
                                      <p:cBhvr>
                                        <p:cTn id="7" dur="910" fill="hold">
                                          <p:stCondLst>
                                            <p:cond delay="0"/>
                                          </p:stCondLst>
                                        </p:cTn>
                                        <p:tgtEl>
                                          <p:spTgt spid="6"/>
                                        </p:tgtEl>
                                        <p:attrNameLst>
                                          <p:attrName>style.rotation</p:attrName>
                                        </p:attrNameLst>
                                      </p:cBhvr>
                                      <p:to>
                                        <p:strVal val="-45.0"/>
                                      </p:to>
                                    </p:set>
                                    <p:anim calcmode="lin" valueType="num">
                                      <p:cBhvr>
                                        <p:cTn id="8" dur="910" fill="hold">
                                          <p:stCondLst>
                                            <p:cond delay="910"/>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6"/>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iterate type="lt">
                                    <p:tmPct val="16000"/>
                                  </p:iterate>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plus(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799" y="0"/>
            <a:ext cx="4267201"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8600" y="457200"/>
            <a:ext cx="8911524" cy="1362075"/>
          </a:xfrm>
        </p:spPr>
        <p:txBody>
          <a:bodyPr>
            <a:noAutofit/>
          </a:bodyPr>
          <a:lstStyle/>
          <a:p>
            <a:r>
              <a:rPr lang="en-US" sz="6000" spc="-150" dirty="0" smtClean="0">
                <a:latin typeface="Carbon Block" pitchFamily="2" charset="0"/>
              </a:rPr>
              <a:t>God’s Grace Is The </a:t>
            </a:r>
            <a:r>
              <a:rPr lang="en-US" sz="6000" spc="-150" dirty="0" smtClean="0">
                <a:solidFill>
                  <a:schemeClr val="bg1"/>
                </a:solidFill>
                <a:latin typeface="Carbon Block" pitchFamily="2" charset="0"/>
              </a:rPr>
              <a:t>Remedy FOR Sin!</a:t>
            </a:r>
            <a:endParaRPr lang="en-US" sz="6000" spc="-150" dirty="0">
              <a:solidFill>
                <a:schemeClr val="bg1"/>
              </a:solidFill>
              <a:latin typeface="Carbon Block" pitchFamily="2" charset="0"/>
            </a:endParaRPr>
          </a:p>
        </p:txBody>
      </p:sp>
      <p:sp>
        <p:nvSpPr>
          <p:cNvPr id="2" name="TextBox 1"/>
          <p:cNvSpPr txBox="1"/>
          <p:nvPr/>
        </p:nvSpPr>
        <p:spPr>
          <a:xfrm>
            <a:off x="4891007" y="2286000"/>
            <a:ext cx="4263325" cy="452431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Arial" pitchFamily="34" charset="0"/>
              <a:buChar char="•"/>
            </a:pPr>
            <a:r>
              <a:rPr lang="en-US" sz="3200" dirty="0" smtClean="0">
                <a:solidFill>
                  <a:schemeClr val="bg1"/>
                </a:solidFill>
              </a:rPr>
              <a:t>Though grace is great, it can be rejected (</a:t>
            </a:r>
            <a:r>
              <a:rPr lang="en-US" sz="3200" dirty="0" err="1" smtClean="0">
                <a:solidFill>
                  <a:schemeClr val="bg1"/>
                </a:solidFill>
              </a:rPr>
              <a:t>Lk</a:t>
            </a:r>
            <a:r>
              <a:rPr lang="en-US" sz="3200" dirty="0" smtClean="0">
                <a:solidFill>
                  <a:schemeClr val="bg1"/>
                </a:solidFill>
              </a:rPr>
              <a:t>. 20:9-19; Matt. 23:37)</a:t>
            </a:r>
          </a:p>
          <a:p>
            <a:pPr marL="285750" indent="-285750">
              <a:buFont typeface="Arial" pitchFamily="34" charset="0"/>
              <a:buChar char="•"/>
            </a:pPr>
            <a:r>
              <a:rPr lang="en-US" sz="3200" dirty="0" smtClean="0">
                <a:solidFill>
                  <a:schemeClr val="bg1"/>
                </a:solidFill>
              </a:rPr>
              <a:t>God determines the provisions for grace to save</a:t>
            </a:r>
          </a:p>
          <a:p>
            <a:pPr marL="285750" indent="-285750">
              <a:buFont typeface="Arial" pitchFamily="34" charset="0"/>
              <a:buChar char="•"/>
            </a:pPr>
            <a:r>
              <a:rPr lang="en-US" sz="3200" dirty="0" smtClean="0">
                <a:solidFill>
                  <a:schemeClr val="bg1"/>
                </a:solidFill>
              </a:rPr>
              <a:t>Man reaches grace by responding in obedient faith</a:t>
            </a:r>
            <a:endParaRPr lang="en-US" sz="3200" dirty="0">
              <a:solidFill>
                <a:schemeClr val="bg1"/>
              </a:solidFill>
            </a:endParaRPr>
          </a:p>
        </p:txBody>
      </p:sp>
      <p:sp>
        <p:nvSpPr>
          <p:cNvPr id="5" name="TextBox 4"/>
          <p:cNvSpPr txBox="1"/>
          <p:nvPr/>
        </p:nvSpPr>
        <p:spPr>
          <a:xfrm>
            <a:off x="533400" y="3581400"/>
            <a:ext cx="2971800" cy="3108543"/>
          </a:xfrm>
          <a:prstGeom prst="rect">
            <a:avLst/>
          </a:prstGeom>
          <a:noFill/>
        </p:spPr>
        <p:txBody>
          <a:bodyPr wrap="square" rtlCol="0">
            <a:spAutoFit/>
          </a:bodyPr>
          <a:lstStyle/>
          <a:p>
            <a:pPr algn="r"/>
            <a:r>
              <a:rPr lang="en-US" sz="2800" b="1" dirty="0" smtClean="0">
                <a:solidFill>
                  <a:schemeClr val="bg1"/>
                </a:solidFill>
                <a:effectLst>
                  <a:outerShdw blurRad="38100" dist="38100" dir="2700000" algn="tl">
                    <a:srgbClr val="000000">
                      <a:alpha val="43137"/>
                    </a:srgbClr>
                  </a:outerShdw>
                </a:effectLst>
              </a:rPr>
              <a:t>“For </a:t>
            </a:r>
            <a:r>
              <a:rPr lang="en-US" sz="2800" b="1" dirty="0">
                <a:solidFill>
                  <a:schemeClr val="bg1"/>
                </a:solidFill>
                <a:effectLst>
                  <a:outerShdw blurRad="38100" dist="38100" dir="2700000" algn="tl">
                    <a:srgbClr val="000000">
                      <a:alpha val="43137"/>
                    </a:srgbClr>
                  </a:outerShdw>
                </a:effectLst>
              </a:rPr>
              <a:t>by favor you are saved through faith; and this salvation not by yourselves; it is the gift of </a:t>
            </a:r>
            <a:r>
              <a:rPr lang="en-US" sz="2800" b="1" dirty="0" smtClean="0">
                <a:solidFill>
                  <a:schemeClr val="bg1"/>
                </a:solidFill>
                <a:effectLst>
                  <a:outerShdw blurRad="38100" dist="38100" dir="2700000" algn="tl">
                    <a:srgbClr val="000000">
                      <a:alpha val="43137"/>
                    </a:srgbClr>
                  </a:outerShdw>
                </a:effectLst>
              </a:rPr>
              <a:t>God” </a:t>
            </a:r>
            <a:br>
              <a:rPr lang="en-US" sz="2800"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rPr>
              <a:t>(Eph. 2:8, LO)</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08377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Romans 6:3</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p:txBody>
          <a:bodyPr>
            <a:normAutofit/>
          </a:bodyPr>
          <a:lstStyle/>
          <a:p>
            <a:pPr marL="0" indent="0">
              <a:buNone/>
            </a:pPr>
            <a:r>
              <a:rPr lang="en-US" sz="5400" dirty="0" smtClean="0"/>
              <a:t>“Or </a:t>
            </a:r>
            <a:r>
              <a:rPr lang="en-US" sz="5400" dirty="0"/>
              <a:t>do you not know that as many of us as were baptized into Christ Jesus were baptized into His death</a:t>
            </a:r>
            <a:r>
              <a:rPr lang="en-US" sz="5400" dirty="0" smtClean="0"/>
              <a:t>?”</a:t>
            </a:r>
            <a:endParaRPr lang="en-US" sz="5400" dirty="0"/>
          </a:p>
        </p:txBody>
      </p:sp>
    </p:spTree>
    <p:extLst>
      <p:ext uri="{BB962C8B-B14F-4D97-AF65-F5344CB8AC3E}">
        <p14:creationId xmlns:p14="http://schemas.microsoft.com/office/powerpoint/2010/main" val="1361139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sz="quarter" idx="13"/>
          </p:nvPr>
        </p:nvSpPr>
        <p:spPr/>
        <p:txBody>
          <a:bodyPr/>
          <a:lstStyle/>
          <a:p>
            <a:r>
              <a:rPr lang="en-US" dirty="0" smtClean="0"/>
              <a:t>Grace/Gospel connection (Gal. 1:6; Acts 20:24)</a:t>
            </a:r>
          </a:p>
          <a:p>
            <a:r>
              <a:rPr lang="en-US" dirty="0" smtClean="0"/>
              <a:t>What the “Good Message” calls men to do</a:t>
            </a:r>
          </a:p>
          <a:p>
            <a:pPr marL="971550" lvl="1" indent="-514350">
              <a:buFont typeface="+mj-lt"/>
              <a:buAutoNum type="arabicPeriod"/>
            </a:pPr>
            <a:r>
              <a:rPr lang="en-US" dirty="0" smtClean="0"/>
              <a:t>Serve it (Rom. 1:9)</a:t>
            </a:r>
          </a:p>
          <a:p>
            <a:pPr marL="971550" lvl="1" indent="-514350">
              <a:buFont typeface="+mj-lt"/>
              <a:buAutoNum type="arabicPeriod"/>
            </a:pPr>
            <a:r>
              <a:rPr lang="en-US" dirty="0" smtClean="0"/>
              <a:t>Preach it (Rom. 1:15; 10:15)</a:t>
            </a:r>
          </a:p>
          <a:p>
            <a:pPr marL="971550" lvl="1" indent="-514350">
              <a:buFont typeface="+mj-lt"/>
              <a:buAutoNum type="arabicPeriod"/>
            </a:pPr>
            <a:r>
              <a:rPr lang="en-US" dirty="0" smtClean="0"/>
              <a:t>Believe it (Rom. 1:16)</a:t>
            </a:r>
          </a:p>
          <a:p>
            <a:pPr marL="971550" lvl="1" indent="-514350">
              <a:buFont typeface="+mj-lt"/>
              <a:buAutoNum type="arabicPeriod"/>
            </a:pPr>
            <a:r>
              <a:rPr lang="en-US" dirty="0" smtClean="0"/>
              <a:t>Know that secret will be exposed by it (Rom. 2:16)</a:t>
            </a:r>
          </a:p>
          <a:p>
            <a:pPr marL="971550" lvl="1" indent="-514350">
              <a:buFont typeface="+mj-lt"/>
              <a:buAutoNum type="arabicPeriod"/>
            </a:pPr>
            <a:r>
              <a:rPr lang="en-US" dirty="0" smtClean="0"/>
              <a:t>Obey it (Rom. 10:16)</a:t>
            </a:r>
          </a:p>
          <a:p>
            <a:pPr marL="971550" lvl="1" indent="-514350">
              <a:buFont typeface="+mj-lt"/>
              <a:buAutoNum type="arabicPeriod"/>
            </a:pPr>
            <a:r>
              <a:rPr lang="en-US" dirty="0" smtClean="0"/>
              <a:t>Become established (Rom. 16:17, 18)</a:t>
            </a:r>
            <a:endParaRPr lang="en-US" dirty="0"/>
          </a:p>
        </p:txBody>
      </p:sp>
    </p:spTree>
    <p:extLst>
      <p:ext uri="{BB962C8B-B14F-4D97-AF65-F5344CB8AC3E}">
        <p14:creationId xmlns:p14="http://schemas.microsoft.com/office/powerpoint/2010/main" val="303102570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effectLst>
                  <a:glow rad="101600">
                    <a:srgbClr val="92D050">
                      <a:alpha val="60000"/>
                    </a:srgbClr>
                  </a:glow>
                </a:effectLst>
                <a:latin typeface="Aharoni" pitchFamily="2" charset="-79"/>
                <a:cs typeface="Aharoni" pitchFamily="2" charset="-79"/>
              </a:rPr>
              <a:t>The GRACE Of God</a:t>
            </a:r>
            <a:endParaRPr lang="en-US" sz="4800" dirty="0">
              <a:effectLst>
                <a:glow rad="101600">
                  <a:srgbClr val="92D050">
                    <a:alpha val="60000"/>
                  </a:srgbClr>
                </a:glow>
              </a:effectLst>
              <a:latin typeface="Aharoni" pitchFamily="2" charset="-79"/>
              <a:cs typeface="Aharoni" pitchFamily="2" charset="-79"/>
            </a:endParaRPr>
          </a:p>
        </p:txBody>
      </p:sp>
      <p:sp>
        <p:nvSpPr>
          <p:cNvPr id="5" name="Content Placeholder 4"/>
          <p:cNvSpPr>
            <a:spLocks noGrp="1"/>
          </p:cNvSpPr>
          <p:nvPr>
            <p:ph sz="quarter" idx="13"/>
          </p:nvPr>
        </p:nvSpPr>
        <p:spPr/>
        <p:txBody>
          <a:bodyPr>
            <a:normAutofit/>
          </a:bodyPr>
          <a:lstStyle/>
          <a:p>
            <a:r>
              <a:rPr lang="en-US" dirty="0" smtClean="0">
                <a:latin typeface="Aharoni" pitchFamily="2" charset="-79"/>
                <a:cs typeface="Aharoni" pitchFamily="2" charset="-79"/>
              </a:rPr>
              <a:t>Goodwill of God, (</a:t>
            </a:r>
            <a:r>
              <a:rPr lang="en-US" sz="3200" dirty="0" smtClean="0">
                <a:solidFill>
                  <a:schemeClr val="tx2"/>
                </a:solidFill>
                <a:latin typeface="Aharoni" pitchFamily="2" charset="-79"/>
                <a:cs typeface="Aharoni" pitchFamily="2" charset="-79"/>
              </a:rPr>
              <a:t>FATHER, SON</a:t>
            </a:r>
            <a:r>
              <a:rPr lang="en-US" dirty="0" smtClean="0">
                <a:latin typeface="Aharoni" pitchFamily="2" charset="-79"/>
                <a:cs typeface="Aharoni" pitchFamily="2" charset="-79"/>
              </a:rPr>
              <a:t>, SPIRIT)</a:t>
            </a:r>
          </a:p>
          <a:p>
            <a:pPr lvl="1"/>
            <a:r>
              <a:rPr lang="en-US" dirty="0" smtClean="0"/>
              <a:t>“To </a:t>
            </a:r>
            <a:r>
              <a:rPr lang="en-US" dirty="0"/>
              <a:t>all who are in Rome, beloved of God, called to be saints: </a:t>
            </a:r>
            <a:r>
              <a:rPr lang="en-US" dirty="0">
                <a:solidFill>
                  <a:schemeClr val="tx2"/>
                </a:solidFill>
              </a:rPr>
              <a:t>Grace</a:t>
            </a:r>
            <a:r>
              <a:rPr lang="en-US" dirty="0"/>
              <a:t> to you </a:t>
            </a:r>
            <a:r>
              <a:rPr lang="en-US" dirty="0">
                <a:solidFill>
                  <a:schemeClr val="tx2"/>
                </a:solidFill>
              </a:rPr>
              <a:t>and peace </a:t>
            </a:r>
            <a:r>
              <a:rPr lang="en-US" dirty="0"/>
              <a:t>from God our Father and the Lord Jesus </a:t>
            </a:r>
            <a:r>
              <a:rPr lang="en-US" dirty="0" smtClean="0"/>
              <a:t>Christ” (Rom. 1:7)</a:t>
            </a:r>
          </a:p>
          <a:p>
            <a:pPr lvl="1"/>
            <a:r>
              <a:rPr lang="en-US" dirty="0" smtClean="0"/>
              <a:t>“And </a:t>
            </a:r>
            <a:r>
              <a:rPr lang="en-US" dirty="0"/>
              <a:t>the God of peace will crush Satan under your feet shortly. The grace of our Lord Jesus Christ be with you. </a:t>
            </a:r>
            <a:r>
              <a:rPr lang="en-US" dirty="0" smtClean="0"/>
              <a:t>Amen” (Rom. 16:20)</a:t>
            </a:r>
          </a:p>
        </p:txBody>
      </p:sp>
    </p:spTree>
    <p:extLst>
      <p:ext uri="{BB962C8B-B14F-4D97-AF65-F5344CB8AC3E}">
        <p14:creationId xmlns:p14="http://schemas.microsoft.com/office/powerpoint/2010/main" val="1531491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solidFill>
                  <a:srgbClr val="FFFFFF"/>
                </a:solidFill>
                <a:effectLst>
                  <a:glow rad="101600">
                    <a:srgbClr val="92D050">
                      <a:alpha val="60000"/>
                    </a:srgbClr>
                  </a:glow>
                </a:effectLst>
                <a:latin typeface="Aharoni" pitchFamily="2" charset="-79"/>
                <a:cs typeface="Aharoni" pitchFamily="2" charset="-79"/>
              </a:rPr>
              <a:t>The GRACE Of God</a:t>
            </a:r>
            <a:endParaRPr lang="en-US" dirty="0"/>
          </a:p>
        </p:txBody>
      </p:sp>
      <p:sp>
        <p:nvSpPr>
          <p:cNvPr id="5" name="Content Placeholder 4"/>
          <p:cNvSpPr>
            <a:spLocks noGrp="1"/>
          </p:cNvSpPr>
          <p:nvPr>
            <p:ph sz="quarter" idx="13"/>
          </p:nvPr>
        </p:nvSpPr>
        <p:spPr/>
        <p:txBody>
          <a:bodyPr>
            <a:normAutofit/>
          </a:bodyPr>
          <a:lstStyle/>
          <a:p>
            <a:r>
              <a:rPr lang="en-US" dirty="0" smtClean="0">
                <a:latin typeface="Aharoni" pitchFamily="2" charset="-79"/>
                <a:cs typeface="Aharoni" pitchFamily="2" charset="-79"/>
              </a:rPr>
              <a:t>Goodwill of God, (FATHER, </a:t>
            </a:r>
            <a:r>
              <a:rPr lang="en-US" sz="3200" dirty="0" smtClean="0">
                <a:solidFill>
                  <a:schemeClr val="tx2"/>
                </a:solidFill>
                <a:latin typeface="Aharoni" pitchFamily="2" charset="-79"/>
                <a:cs typeface="Aharoni" pitchFamily="2" charset="-79"/>
              </a:rPr>
              <a:t>SON, SPIRIT</a:t>
            </a:r>
            <a:r>
              <a:rPr lang="en-US" dirty="0" smtClean="0">
                <a:latin typeface="Aharoni" pitchFamily="2" charset="-79"/>
                <a:cs typeface="Aharoni" pitchFamily="2" charset="-79"/>
              </a:rPr>
              <a:t>)</a:t>
            </a:r>
          </a:p>
          <a:p>
            <a:pPr lvl="1"/>
            <a:r>
              <a:rPr lang="en-US" dirty="0" smtClean="0"/>
              <a:t>“Of </a:t>
            </a:r>
            <a:r>
              <a:rPr lang="en-US" dirty="0"/>
              <a:t>how much worse punishment, do you suppose, will he be thought worthy who has trampled </a:t>
            </a:r>
            <a:r>
              <a:rPr lang="en-US" dirty="0">
                <a:solidFill>
                  <a:schemeClr val="tx2"/>
                </a:solidFill>
              </a:rPr>
              <a:t>the Son of God</a:t>
            </a:r>
            <a:r>
              <a:rPr lang="en-US" dirty="0"/>
              <a:t> underfoot, counted </a:t>
            </a:r>
            <a:r>
              <a:rPr lang="en-US" dirty="0">
                <a:solidFill>
                  <a:schemeClr val="tx2"/>
                </a:solidFill>
              </a:rPr>
              <a:t>the blood of the covenant </a:t>
            </a:r>
            <a:r>
              <a:rPr lang="en-US" dirty="0"/>
              <a:t>by which he was sanctified a common thing, and insulted </a:t>
            </a:r>
            <a:r>
              <a:rPr lang="en-US" dirty="0">
                <a:solidFill>
                  <a:schemeClr val="tx2"/>
                </a:solidFill>
              </a:rPr>
              <a:t>the Spirit of grace</a:t>
            </a:r>
            <a:r>
              <a:rPr lang="en-US" dirty="0" smtClean="0"/>
              <a:t>?” (Heb. 10:29)</a:t>
            </a:r>
            <a:endParaRPr lang="en-US" dirty="0"/>
          </a:p>
        </p:txBody>
      </p:sp>
      <p:sp>
        <p:nvSpPr>
          <p:cNvPr id="2" name="TextBox 1"/>
          <p:cNvSpPr txBox="1"/>
          <p:nvPr/>
        </p:nvSpPr>
        <p:spPr>
          <a:xfrm>
            <a:off x="714507" y="4953000"/>
            <a:ext cx="1467068"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400" dirty="0" smtClean="0">
                <a:solidFill>
                  <a:schemeClr val="tx1"/>
                </a:solidFill>
              </a:rPr>
              <a:t>Son of God</a:t>
            </a:r>
            <a:endParaRPr lang="en-US" sz="2400" dirty="0">
              <a:solidFill>
                <a:schemeClr val="tx1"/>
              </a:solidFill>
            </a:endParaRPr>
          </a:p>
        </p:txBody>
      </p:sp>
      <p:sp>
        <p:nvSpPr>
          <p:cNvPr id="6" name="TextBox 5"/>
          <p:cNvSpPr txBox="1"/>
          <p:nvPr/>
        </p:nvSpPr>
        <p:spPr>
          <a:xfrm>
            <a:off x="2880678" y="4953990"/>
            <a:ext cx="3525325"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dirty="0" smtClean="0">
                <a:solidFill>
                  <a:srgbClr val="C00000"/>
                </a:solidFill>
                <a:latin typeface="Aharoni" pitchFamily="2" charset="-79"/>
                <a:cs typeface="Aharoni" pitchFamily="2" charset="-79"/>
              </a:rPr>
              <a:t>Blood Of The Covenant</a:t>
            </a:r>
            <a:endParaRPr lang="en-US" sz="2400" dirty="0">
              <a:solidFill>
                <a:srgbClr val="C00000"/>
              </a:solidFill>
              <a:latin typeface="Aharoni" pitchFamily="2" charset="-79"/>
              <a:cs typeface="Aharoni" pitchFamily="2" charset="-79"/>
            </a:endParaRPr>
          </a:p>
        </p:txBody>
      </p:sp>
      <p:sp>
        <p:nvSpPr>
          <p:cNvPr id="7" name="TextBox 6"/>
          <p:cNvSpPr txBox="1"/>
          <p:nvPr/>
        </p:nvSpPr>
        <p:spPr>
          <a:xfrm>
            <a:off x="7039107" y="4953000"/>
            <a:ext cx="1266693"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400" dirty="0" smtClean="0">
                <a:solidFill>
                  <a:schemeClr val="tx1"/>
                </a:solidFill>
              </a:rPr>
              <a:t>The Spirit</a:t>
            </a:r>
            <a:endParaRPr lang="en-US" sz="2400" dirty="0">
              <a:solidFill>
                <a:schemeClr val="tx1"/>
              </a:solidFill>
            </a:endParaRPr>
          </a:p>
        </p:txBody>
      </p:sp>
      <p:cxnSp>
        <p:nvCxnSpPr>
          <p:cNvPr id="8" name="Elbow Connector 7"/>
          <p:cNvCxnSpPr>
            <a:stCxn id="2" idx="3"/>
            <a:endCxn id="6" idx="1"/>
          </p:cNvCxnSpPr>
          <p:nvPr/>
        </p:nvCxnSpPr>
        <p:spPr>
          <a:xfrm>
            <a:off x="2181575" y="5183833"/>
            <a:ext cx="699103" cy="9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3"/>
            <a:endCxn id="7" idx="1"/>
          </p:cNvCxnSpPr>
          <p:nvPr/>
        </p:nvCxnSpPr>
        <p:spPr>
          <a:xfrm flipV="1">
            <a:off x="6406003" y="5183833"/>
            <a:ext cx="633104" cy="990"/>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3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2"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par>
                          <p:cTn id="27" fill="hold">
                            <p:stCondLst>
                              <p:cond delay="500"/>
                            </p:stCondLst>
                            <p:childTnLst>
                              <p:par>
                                <p:cTn id="28" presetID="16" presetClass="entr" presetSubtype="37"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sz="3200" dirty="0" smtClean="0">
                <a:effectLst>
                  <a:glow rad="101600">
                    <a:srgbClr val="00B050">
                      <a:alpha val="60000"/>
                    </a:srgbClr>
                  </a:glow>
                </a:effectLst>
                <a:latin typeface="Aharoni" pitchFamily="2" charset="-79"/>
                <a:cs typeface="Aharoni" pitchFamily="2" charset="-79"/>
              </a:rPr>
              <a:t>The Grace of God </a:t>
            </a:r>
            <a:r>
              <a:rPr lang="en-US" dirty="0" smtClean="0"/>
              <a:t>Offer?</a:t>
            </a:r>
            <a:endParaRPr lang="en-US" dirty="0"/>
          </a:p>
        </p:txBody>
      </p:sp>
      <p:sp>
        <p:nvSpPr>
          <p:cNvPr id="3" name="Content Placeholder 2"/>
          <p:cNvSpPr>
            <a:spLocks noGrp="1"/>
          </p:cNvSpPr>
          <p:nvPr>
            <p:ph sz="quarter" idx="13"/>
          </p:nvPr>
        </p:nvSpPr>
        <p:spPr>
          <a:xfrm>
            <a:off x="609600" y="1600200"/>
            <a:ext cx="4038600" cy="4114800"/>
          </a:xfrm>
        </p:spPr>
        <p:txBody>
          <a:bodyPr>
            <a:normAutofit/>
          </a:bodyPr>
          <a:lstStyle/>
          <a:p>
            <a:pPr marL="514350" indent="-514350">
              <a:buFont typeface="+mj-lt"/>
              <a:buAutoNum type="arabicPeriod"/>
            </a:pPr>
            <a:r>
              <a:rPr lang="en-US" sz="4000" dirty="0" smtClean="0"/>
              <a:t>Forgiveness (Eph. 1:7; 2:8)</a:t>
            </a:r>
          </a:p>
        </p:txBody>
      </p:sp>
      <p:sp>
        <p:nvSpPr>
          <p:cNvPr id="4" name="TextBox 3"/>
          <p:cNvSpPr txBox="1"/>
          <p:nvPr/>
        </p:nvSpPr>
        <p:spPr>
          <a:xfrm>
            <a:off x="5099958" y="2514600"/>
            <a:ext cx="745717"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SIN</a:t>
            </a:r>
            <a:endParaRPr lang="en-US" sz="3200" dirty="0">
              <a:solidFill>
                <a:srgbClr val="FFFFFF"/>
              </a:solidFill>
            </a:endParaRPr>
          </a:p>
        </p:txBody>
      </p:sp>
      <p:sp>
        <p:nvSpPr>
          <p:cNvPr id="5" name="Down Arrow 4"/>
          <p:cNvSpPr/>
          <p:nvPr/>
        </p:nvSpPr>
        <p:spPr>
          <a:xfrm>
            <a:off x="5252358" y="3099375"/>
            <a:ext cx="381000" cy="1167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267200" y="4495800"/>
            <a:ext cx="2411238"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PUNISHMENT</a:t>
            </a:r>
            <a:endParaRPr lang="en-US" sz="3200" dirty="0">
              <a:solidFill>
                <a:srgbClr val="FFFFFF"/>
              </a:solidFill>
            </a:endParaRPr>
          </a:p>
        </p:txBody>
      </p:sp>
      <p:sp>
        <p:nvSpPr>
          <p:cNvPr id="7" name="TextBox 6"/>
          <p:cNvSpPr txBox="1"/>
          <p:nvPr/>
        </p:nvSpPr>
        <p:spPr>
          <a:xfrm>
            <a:off x="6409129" y="2539425"/>
            <a:ext cx="2561920" cy="584775"/>
          </a:xfrm>
          <a:prstGeom prst="rect">
            <a:avLst/>
          </a:prstGeom>
          <a:effectLst>
            <a:glow rad="101600">
              <a:srgbClr val="00B050">
                <a:alpha val="40000"/>
              </a:srgb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rPr>
              <a:t>DELIVERANCE</a:t>
            </a:r>
            <a:endParaRPr lang="en-US" sz="3200" dirty="0">
              <a:solidFill>
                <a:srgbClr val="FFFFFF"/>
              </a:solidFill>
            </a:endParaRPr>
          </a:p>
        </p:txBody>
      </p:sp>
      <p:sp>
        <p:nvSpPr>
          <p:cNvPr id="8" name="Up Arrow 7"/>
          <p:cNvSpPr/>
          <p:nvPr/>
        </p:nvSpPr>
        <p:spPr>
          <a:xfrm>
            <a:off x="7467600" y="3327975"/>
            <a:ext cx="381000" cy="1167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6999032" y="4520625"/>
            <a:ext cx="1382110"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92D050"/>
                </a:solidFill>
              </a:rPr>
              <a:t>GRACE</a:t>
            </a:r>
            <a:endParaRPr lang="en-US" sz="3200" dirty="0">
              <a:solidFill>
                <a:srgbClr val="92D050"/>
              </a:solidFill>
            </a:endParaRPr>
          </a:p>
        </p:txBody>
      </p:sp>
      <p:sp>
        <p:nvSpPr>
          <p:cNvPr id="11" name="TextBox 10"/>
          <p:cNvSpPr txBox="1"/>
          <p:nvPr/>
        </p:nvSpPr>
        <p:spPr>
          <a:xfrm>
            <a:off x="4776571" y="5105400"/>
            <a:ext cx="1392497" cy="830997"/>
          </a:xfrm>
          <a:prstGeom prst="rect">
            <a:avLst/>
          </a:prstGeom>
          <a:noFill/>
        </p:spPr>
        <p:txBody>
          <a:bodyPr wrap="none" rtlCol="0">
            <a:spAutoFit/>
          </a:bodyPr>
          <a:lstStyle/>
          <a:p>
            <a:pPr algn="ctr"/>
            <a:r>
              <a:rPr lang="en-US" sz="2400" dirty="0" smtClean="0">
                <a:solidFill>
                  <a:srgbClr val="FFFFFF"/>
                </a:solidFill>
              </a:rPr>
              <a:t>Col. 3:5-7</a:t>
            </a:r>
          </a:p>
          <a:p>
            <a:pPr algn="ctr"/>
            <a:r>
              <a:rPr lang="en-US" sz="2400" dirty="0" smtClean="0">
                <a:solidFill>
                  <a:srgbClr val="FFFFFF"/>
                </a:solidFill>
              </a:rPr>
              <a:t>Rev. 22:15</a:t>
            </a:r>
            <a:endParaRPr lang="en-US" sz="2400" dirty="0">
              <a:solidFill>
                <a:srgbClr val="FFFFFF"/>
              </a:solidFill>
            </a:endParaRPr>
          </a:p>
        </p:txBody>
      </p:sp>
      <p:sp>
        <p:nvSpPr>
          <p:cNvPr id="10" name="TextBox 9"/>
          <p:cNvSpPr txBox="1"/>
          <p:nvPr/>
        </p:nvSpPr>
        <p:spPr>
          <a:xfrm>
            <a:off x="1302327" y="3327975"/>
            <a:ext cx="2040943" cy="790699"/>
          </a:xfrm>
          <a:prstGeom prst="rect">
            <a:avLst/>
          </a:prstGeom>
          <a:noFill/>
        </p:spPr>
        <p:txBody>
          <a:bodyPr wrap="none" rtlCol="0">
            <a:prstTxWarp prst="textPlain">
              <a:avLst/>
            </a:prstTxWarp>
            <a:spAutoFit/>
          </a:bodyPr>
          <a:lstStyle/>
          <a:p>
            <a:r>
              <a:rPr lang="en-US" sz="7200" dirty="0" smtClean="0">
                <a:solidFill>
                  <a:srgbClr val="FF0000"/>
                </a:solidFill>
                <a:effectLst>
                  <a:glow rad="63500">
                    <a:schemeClr val="accent6">
                      <a:satMod val="175000"/>
                      <a:alpha val="40000"/>
                    </a:schemeClr>
                  </a:glow>
                  <a:reflection blurRad="6350" stA="55000" endA="50" endPos="85000" dir="5400000" sy="-100000" algn="bl" rotWithShape="0"/>
                </a:effectLst>
                <a:latin typeface="Something Strange" pitchFamily="2" charset="0"/>
              </a:rPr>
              <a:t>Blood</a:t>
            </a:r>
            <a:endParaRPr lang="en-US" sz="4000" dirty="0">
              <a:solidFill>
                <a:srgbClr val="FF0000"/>
              </a:solidFill>
              <a:effectLst>
                <a:glow rad="63500">
                  <a:schemeClr val="accent6">
                    <a:satMod val="175000"/>
                    <a:alpha val="40000"/>
                  </a:schemeClr>
                </a:glow>
                <a:reflection blurRad="6350" stA="55000" endA="50" endPos="85000" dir="5400000" sy="-100000" algn="bl" rotWithShape="0"/>
              </a:effectLst>
              <a:latin typeface="Something Strange" pitchFamily="2" charset="0"/>
            </a:endParaRPr>
          </a:p>
        </p:txBody>
      </p:sp>
      <p:sp>
        <p:nvSpPr>
          <p:cNvPr id="13" name="TextBox 12"/>
          <p:cNvSpPr txBox="1"/>
          <p:nvPr/>
        </p:nvSpPr>
        <p:spPr>
          <a:xfrm>
            <a:off x="7083991" y="1828800"/>
            <a:ext cx="1212191" cy="461665"/>
          </a:xfrm>
          <a:prstGeom prst="rect">
            <a:avLst/>
          </a:prstGeom>
          <a:noFill/>
        </p:spPr>
        <p:txBody>
          <a:bodyPr wrap="none" rtlCol="0">
            <a:spAutoFit/>
          </a:bodyPr>
          <a:lstStyle/>
          <a:p>
            <a:pPr algn="ctr"/>
            <a:r>
              <a:rPr lang="en-US" sz="2400" dirty="0" smtClean="0">
                <a:solidFill>
                  <a:srgbClr val="FFFFFF"/>
                </a:solidFill>
              </a:rPr>
              <a:t>Rom. 5:9</a:t>
            </a:r>
            <a:endParaRPr lang="en-US" sz="2400" dirty="0">
              <a:solidFill>
                <a:srgbClr val="FFFFFF"/>
              </a:solidFill>
            </a:endParaRPr>
          </a:p>
        </p:txBody>
      </p:sp>
    </p:spTree>
    <p:extLst>
      <p:ext uri="{BB962C8B-B14F-4D97-AF65-F5344CB8AC3E}">
        <p14:creationId xmlns:p14="http://schemas.microsoft.com/office/powerpoint/2010/main" val="115350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1"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Does </a:t>
            </a:r>
            <a:r>
              <a:rPr lang="en-US" sz="3200" dirty="0">
                <a:solidFill>
                  <a:srgbClr val="FFFFFF"/>
                </a:solidFill>
                <a:effectLst>
                  <a:glow rad="101600">
                    <a:srgbClr val="00B050">
                      <a:alpha val="60000"/>
                    </a:srgbClr>
                  </a:glow>
                </a:effectLst>
                <a:latin typeface="Aharoni" pitchFamily="2" charset="-79"/>
                <a:cs typeface="Aharoni" pitchFamily="2" charset="-79"/>
              </a:rPr>
              <a:t>The Grace of God </a:t>
            </a:r>
            <a:r>
              <a:rPr lang="en-US" dirty="0">
                <a:solidFill>
                  <a:srgbClr val="FFFFFF"/>
                </a:solidFill>
              </a:rPr>
              <a:t>Offer?</a:t>
            </a:r>
            <a:endParaRPr lang="en-US" dirty="0"/>
          </a:p>
        </p:txBody>
      </p:sp>
      <p:sp>
        <p:nvSpPr>
          <p:cNvPr id="3" name="Content Placeholder 2"/>
          <p:cNvSpPr>
            <a:spLocks noGrp="1"/>
          </p:cNvSpPr>
          <p:nvPr>
            <p:ph sz="quarter" idx="13"/>
          </p:nvPr>
        </p:nvSpPr>
        <p:spPr>
          <a:xfrm>
            <a:off x="609600" y="1600200"/>
            <a:ext cx="4038600" cy="4114800"/>
          </a:xfrm>
        </p:spPr>
        <p:txBody>
          <a:bodyPr>
            <a:normAutofit/>
          </a:bodyPr>
          <a:lstStyle/>
          <a:p>
            <a:pPr marL="514350" indent="-514350">
              <a:buFont typeface="+mj-lt"/>
              <a:buAutoNum type="arabicPeriod"/>
            </a:pPr>
            <a:r>
              <a:rPr lang="en-US" sz="4000" dirty="0" smtClean="0"/>
              <a:t>Forgiveness (Eph. 1:7; 2:8)</a:t>
            </a:r>
          </a:p>
        </p:txBody>
      </p:sp>
      <p:sp>
        <p:nvSpPr>
          <p:cNvPr id="6" name="TextBox 5"/>
          <p:cNvSpPr txBox="1"/>
          <p:nvPr/>
        </p:nvSpPr>
        <p:spPr>
          <a:xfrm>
            <a:off x="6501305" y="4495800"/>
            <a:ext cx="2377574" cy="584775"/>
          </a:xfrm>
          <a:prstGeom prst="rect">
            <a:avLst/>
          </a:prstGeom>
          <a:effectLst>
            <a:glow rad="101600">
              <a:schemeClr val="accent2">
                <a:satMod val="175000"/>
                <a:alpha val="40000"/>
              </a:scheme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effectLst>
                  <a:glow rad="139700">
                    <a:schemeClr val="accent2">
                      <a:satMod val="175000"/>
                      <a:alpha val="40000"/>
                    </a:schemeClr>
                  </a:glow>
                </a:effectLst>
              </a:rPr>
              <a:t>Condemnation</a:t>
            </a:r>
            <a:endParaRPr lang="en-US" sz="3200" dirty="0">
              <a:solidFill>
                <a:srgbClr val="FFFFFF"/>
              </a:solidFill>
              <a:effectLst>
                <a:glow rad="139700">
                  <a:schemeClr val="accent2">
                    <a:satMod val="175000"/>
                    <a:alpha val="40000"/>
                  </a:schemeClr>
                </a:glow>
              </a:effectLst>
            </a:endParaRPr>
          </a:p>
        </p:txBody>
      </p:sp>
      <p:sp>
        <p:nvSpPr>
          <p:cNvPr id="7" name="TextBox 6"/>
          <p:cNvSpPr txBox="1"/>
          <p:nvPr/>
        </p:nvSpPr>
        <p:spPr>
          <a:xfrm>
            <a:off x="6707289" y="2539425"/>
            <a:ext cx="1965603" cy="584775"/>
          </a:xfrm>
          <a:prstGeom prst="rect">
            <a:avLst/>
          </a:prstGeom>
          <a:effectLst>
            <a:glow rad="101600">
              <a:srgbClr val="92D050">
                <a:alpha val="40000"/>
              </a:srgb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effectLst>
                  <a:glow rad="101600">
                    <a:schemeClr val="accent4">
                      <a:satMod val="175000"/>
                      <a:alpha val="40000"/>
                    </a:schemeClr>
                  </a:glow>
                </a:effectLst>
              </a:rPr>
              <a:t>Deliverance</a:t>
            </a:r>
            <a:endParaRPr lang="en-US" sz="3200" dirty="0">
              <a:solidFill>
                <a:srgbClr val="FFFFFF"/>
              </a:solidFill>
              <a:effectLst>
                <a:glow rad="101600">
                  <a:schemeClr val="accent4">
                    <a:satMod val="175000"/>
                    <a:alpha val="40000"/>
                  </a:schemeClr>
                </a:glow>
              </a:effectLst>
            </a:endParaRPr>
          </a:p>
        </p:txBody>
      </p:sp>
      <p:sp>
        <p:nvSpPr>
          <p:cNvPr id="10" name="TextBox 9"/>
          <p:cNvSpPr txBox="1"/>
          <p:nvPr/>
        </p:nvSpPr>
        <p:spPr>
          <a:xfrm>
            <a:off x="1302327" y="3327975"/>
            <a:ext cx="2040943" cy="790699"/>
          </a:xfrm>
          <a:prstGeom prst="rect">
            <a:avLst/>
          </a:prstGeom>
          <a:noFill/>
        </p:spPr>
        <p:txBody>
          <a:bodyPr wrap="none" rtlCol="0">
            <a:prstTxWarp prst="textPlain">
              <a:avLst/>
            </a:prstTxWarp>
            <a:spAutoFit/>
          </a:bodyPr>
          <a:lstStyle/>
          <a:p>
            <a:r>
              <a:rPr lang="en-US" sz="7200" dirty="0" smtClean="0">
                <a:solidFill>
                  <a:srgbClr val="FF0000"/>
                </a:solidFill>
                <a:effectLst>
                  <a:glow rad="63500">
                    <a:srgbClr val="9D936F">
                      <a:satMod val="175000"/>
                      <a:alpha val="40000"/>
                    </a:srgbClr>
                  </a:glow>
                  <a:reflection blurRad="6350" stA="55000" endA="50" endPos="85000" dir="5400000" sy="-100000" algn="bl" rotWithShape="0"/>
                </a:effectLst>
                <a:latin typeface="Something Strange" pitchFamily="2" charset="0"/>
              </a:rPr>
              <a:t>Blood</a:t>
            </a:r>
            <a:endParaRPr lang="en-US" sz="4000" dirty="0">
              <a:solidFill>
                <a:srgbClr val="FF0000"/>
              </a:solidFill>
              <a:effectLst>
                <a:glow rad="63500">
                  <a:srgbClr val="9D936F">
                    <a:satMod val="175000"/>
                    <a:alpha val="40000"/>
                  </a:srgbClr>
                </a:glow>
                <a:reflection blurRad="6350" stA="55000" endA="50" endPos="85000" dir="5400000" sy="-100000" algn="bl" rotWithShape="0"/>
              </a:effectLst>
              <a:latin typeface="Something Strange" pitchFamily="2" charset="0"/>
            </a:endParaRPr>
          </a:p>
        </p:txBody>
      </p:sp>
      <p:sp>
        <p:nvSpPr>
          <p:cNvPr id="12" name="TextBox 11"/>
          <p:cNvSpPr txBox="1"/>
          <p:nvPr/>
        </p:nvSpPr>
        <p:spPr>
          <a:xfrm>
            <a:off x="633351" y="4724400"/>
            <a:ext cx="2948049" cy="1200329"/>
          </a:xfrm>
          <a:prstGeom prst="rect">
            <a:avLst/>
          </a:prstGeom>
          <a:noFill/>
        </p:spPr>
        <p:txBody>
          <a:bodyPr wrap="square" rtlCol="0">
            <a:spAutoFit/>
          </a:bodyPr>
          <a:lstStyle/>
          <a:p>
            <a:pPr algn="ctr"/>
            <a:r>
              <a:rPr lang="en-US" sz="2400" dirty="0">
                <a:solidFill>
                  <a:srgbClr val="FFFFFF"/>
                </a:solidFill>
              </a:rPr>
              <a:t>"His blood be on us and on our </a:t>
            </a:r>
            <a:r>
              <a:rPr lang="en-US" sz="2400" dirty="0" smtClean="0">
                <a:solidFill>
                  <a:srgbClr val="FFFFFF"/>
                </a:solidFill>
              </a:rPr>
              <a:t>children"</a:t>
            </a:r>
          </a:p>
          <a:p>
            <a:pPr algn="ctr"/>
            <a:r>
              <a:rPr lang="en-US" sz="2400" dirty="0" smtClean="0">
                <a:solidFill>
                  <a:srgbClr val="FFFFFF"/>
                </a:solidFill>
              </a:rPr>
              <a:t>(Matt. 27:25)</a:t>
            </a:r>
            <a:endParaRPr lang="en-US" sz="2400" dirty="0">
              <a:solidFill>
                <a:srgbClr val="FFFFFF"/>
              </a:solidFill>
            </a:endParaRPr>
          </a:p>
        </p:txBody>
      </p:sp>
      <p:cxnSp>
        <p:nvCxnSpPr>
          <p:cNvPr id="15" name="Straight Arrow Connector 14"/>
          <p:cNvCxnSpPr>
            <a:stCxn id="10" idx="3"/>
            <a:endCxn id="7" idx="1"/>
          </p:cNvCxnSpPr>
          <p:nvPr/>
        </p:nvCxnSpPr>
        <p:spPr>
          <a:xfrm flipV="1">
            <a:off x="3343270" y="2831813"/>
            <a:ext cx="3364019" cy="891512"/>
          </a:xfrm>
          <a:prstGeom prst="straightConnector1">
            <a:avLst/>
          </a:prstGeom>
          <a:ln w="381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6" idx="1"/>
          </p:cNvCxnSpPr>
          <p:nvPr/>
        </p:nvCxnSpPr>
        <p:spPr>
          <a:xfrm>
            <a:off x="3343270" y="3723325"/>
            <a:ext cx="3158035" cy="1064863"/>
          </a:xfrm>
          <a:prstGeom prst="straightConnector1">
            <a:avLst/>
          </a:prstGeom>
          <a:ln w="381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95064" y="3048000"/>
            <a:ext cx="1800936" cy="1447800"/>
          </a:xfrm>
          <a:prstGeom prst="rect">
            <a:avLst/>
          </a:prstGeom>
          <a:noFill/>
        </p:spPr>
        <p:txBody>
          <a:bodyPr wrap="none" rtlCol="0">
            <a:prstTxWarp prst="textFadeLeft">
              <a:avLst/>
            </a:prstTxWarp>
            <a:spAutoFit/>
          </a:bodyPr>
          <a:lstStyle/>
          <a:p>
            <a:pPr algn="ctr"/>
            <a:r>
              <a:rPr lang="en-US" sz="4000" dirty="0" smtClean="0">
                <a:latin typeface="Byington" pitchFamily="2" charset="0"/>
              </a:rPr>
              <a:t>?</a:t>
            </a:r>
            <a:r>
              <a:rPr lang="en-US" sz="5400" dirty="0" smtClean="0">
                <a:latin typeface="Byington" pitchFamily="2" charset="0"/>
              </a:rPr>
              <a:t> ? </a:t>
            </a:r>
            <a:r>
              <a:rPr lang="en-US" sz="6600" dirty="0" smtClean="0">
                <a:latin typeface="Byington" pitchFamily="2" charset="0"/>
              </a:rPr>
              <a:t>?</a:t>
            </a:r>
            <a:endParaRPr lang="en-US" sz="6600" dirty="0">
              <a:latin typeface="Byington" pitchFamily="2" charset="0"/>
            </a:endParaRPr>
          </a:p>
        </p:txBody>
      </p:sp>
      <p:sp>
        <p:nvSpPr>
          <p:cNvPr id="20" name="TextBox 19"/>
          <p:cNvSpPr txBox="1"/>
          <p:nvPr/>
        </p:nvSpPr>
        <p:spPr>
          <a:xfrm>
            <a:off x="6533365" y="5105400"/>
            <a:ext cx="2313454" cy="461665"/>
          </a:xfrm>
          <a:prstGeom prst="rect">
            <a:avLst/>
          </a:prstGeom>
          <a:noFill/>
        </p:spPr>
        <p:txBody>
          <a:bodyPr wrap="none" rtlCol="0">
            <a:spAutoFit/>
          </a:bodyPr>
          <a:lstStyle/>
          <a:p>
            <a:pPr algn="ctr"/>
            <a:r>
              <a:rPr lang="en-US" sz="2400" i="1" dirty="0" smtClean="0"/>
              <a:t>Genesis 9:6; 42:22</a:t>
            </a:r>
            <a:endParaRPr lang="en-US" sz="2400" i="1" dirty="0"/>
          </a:p>
        </p:txBody>
      </p:sp>
      <p:sp>
        <p:nvSpPr>
          <p:cNvPr id="21" name="TextBox 20"/>
          <p:cNvSpPr txBox="1"/>
          <p:nvPr/>
        </p:nvSpPr>
        <p:spPr>
          <a:xfrm>
            <a:off x="6934717" y="2057400"/>
            <a:ext cx="1550424" cy="461665"/>
          </a:xfrm>
          <a:prstGeom prst="rect">
            <a:avLst/>
          </a:prstGeom>
          <a:noFill/>
        </p:spPr>
        <p:txBody>
          <a:bodyPr wrap="none" rtlCol="0">
            <a:spAutoFit/>
          </a:bodyPr>
          <a:lstStyle/>
          <a:p>
            <a:pPr algn="ctr"/>
            <a:r>
              <a:rPr lang="en-US" sz="2400" i="1" dirty="0" smtClean="0"/>
              <a:t>Romans 5:9</a:t>
            </a:r>
            <a:endParaRPr lang="en-US" sz="2400" i="1" dirty="0"/>
          </a:p>
        </p:txBody>
      </p:sp>
    </p:spTree>
    <p:extLst>
      <p:ext uri="{BB962C8B-B14F-4D97-AF65-F5344CB8AC3E}">
        <p14:creationId xmlns:p14="http://schemas.microsoft.com/office/powerpoint/2010/main" val="223453885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n\AppData\Local\Microsoft\Windows\Temporary Internet Files\Content.IE5\VRUPLQUN\MP90044912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011"/>
          <a:stretch/>
        </p:blipFill>
        <p:spPr bwMode="auto">
          <a:xfrm>
            <a:off x="3610339" y="4127689"/>
            <a:ext cx="1414940" cy="1286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FFFF"/>
                </a:solidFill>
              </a:rPr>
              <a:t>What Does </a:t>
            </a:r>
            <a:r>
              <a:rPr lang="en-US" sz="3200" dirty="0">
                <a:solidFill>
                  <a:srgbClr val="FFFFFF"/>
                </a:solidFill>
                <a:effectLst>
                  <a:glow rad="101600">
                    <a:srgbClr val="00B050">
                      <a:alpha val="60000"/>
                    </a:srgbClr>
                  </a:glow>
                </a:effectLst>
                <a:latin typeface="Aharoni" pitchFamily="2" charset="-79"/>
                <a:cs typeface="Aharoni" pitchFamily="2" charset="-79"/>
              </a:rPr>
              <a:t>The Grace of God </a:t>
            </a:r>
            <a:r>
              <a:rPr lang="en-US" dirty="0">
                <a:solidFill>
                  <a:srgbClr val="FFFFFF"/>
                </a:solidFill>
              </a:rPr>
              <a:t>Offer?</a:t>
            </a:r>
            <a:endParaRPr lang="en-US" dirty="0"/>
          </a:p>
        </p:txBody>
      </p:sp>
      <p:sp>
        <p:nvSpPr>
          <p:cNvPr id="3" name="Content Placeholder 2"/>
          <p:cNvSpPr>
            <a:spLocks noGrp="1"/>
          </p:cNvSpPr>
          <p:nvPr>
            <p:ph sz="quarter" idx="13"/>
          </p:nvPr>
        </p:nvSpPr>
        <p:spPr>
          <a:xfrm>
            <a:off x="609600" y="1600200"/>
            <a:ext cx="4038600" cy="4114800"/>
          </a:xfrm>
        </p:spPr>
        <p:txBody>
          <a:bodyPr>
            <a:normAutofit/>
          </a:bodyPr>
          <a:lstStyle/>
          <a:p>
            <a:pPr marL="514350" indent="-514350">
              <a:buFont typeface="+mj-lt"/>
              <a:buAutoNum type="arabicPeriod"/>
            </a:pPr>
            <a:r>
              <a:rPr lang="en-US" sz="4000" dirty="0" smtClean="0"/>
              <a:t>Forgiveness (Eph. 1:7; 2:8)</a:t>
            </a:r>
          </a:p>
        </p:txBody>
      </p:sp>
      <p:sp>
        <p:nvSpPr>
          <p:cNvPr id="6" name="TextBox 5"/>
          <p:cNvSpPr txBox="1"/>
          <p:nvPr/>
        </p:nvSpPr>
        <p:spPr>
          <a:xfrm>
            <a:off x="6501305" y="4495800"/>
            <a:ext cx="2377574" cy="584775"/>
          </a:xfrm>
          <a:prstGeom prst="rect">
            <a:avLst/>
          </a:prstGeom>
          <a:effectLst>
            <a:glow rad="101600">
              <a:schemeClr val="accent2">
                <a:satMod val="175000"/>
                <a:alpha val="40000"/>
              </a:scheme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effectLst>
                  <a:glow rad="139700">
                    <a:srgbClr val="CC8E60">
                      <a:satMod val="175000"/>
                      <a:alpha val="40000"/>
                    </a:srgbClr>
                  </a:glow>
                </a:effectLst>
              </a:rPr>
              <a:t>Condemnation</a:t>
            </a:r>
            <a:endParaRPr lang="en-US" sz="3200" dirty="0">
              <a:solidFill>
                <a:srgbClr val="FFFFFF"/>
              </a:solidFill>
              <a:effectLst>
                <a:glow rad="139700">
                  <a:srgbClr val="CC8E60">
                    <a:satMod val="175000"/>
                    <a:alpha val="40000"/>
                  </a:srgbClr>
                </a:glow>
              </a:effectLst>
            </a:endParaRPr>
          </a:p>
        </p:txBody>
      </p:sp>
      <p:sp>
        <p:nvSpPr>
          <p:cNvPr id="7" name="TextBox 6"/>
          <p:cNvSpPr txBox="1"/>
          <p:nvPr/>
        </p:nvSpPr>
        <p:spPr>
          <a:xfrm>
            <a:off x="6707289" y="2539425"/>
            <a:ext cx="1965603" cy="584775"/>
          </a:xfrm>
          <a:prstGeom prst="rect">
            <a:avLst/>
          </a:prstGeom>
          <a:effectLst>
            <a:glow rad="101600">
              <a:srgbClr val="92D050">
                <a:alpha val="40000"/>
              </a:srgb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3200" dirty="0" smtClean="0">
                <a:solidFill>
                  <a:srgbClr val="FFFFFF"/>
                </a:solidFill>
                <a:effectLst>
                  <a:glow rad="101600">
                    <a:srgbClr val="B4936D">
                      <a:satMod val="175000"/>
                      <a:alpha val="40000"/>
                    </a:srgbClr>
                  </a:glow>
                </a:effectLst>
              </a:rPr>
              <a:t>Deliverance</a:t>
            </a:r>
            <a:endParaRPr lang="en-US" sz="3200" dirty="0">
              <a:solidFill>
                <a:srgbClr val="FFFFFF"/>
              </a:solidFill>
              <a:effectLst>
                <a:glow rad="101600">
                  <a:srgbClr val="B4936D">
                    <a:satMod val="175000"/>
                    <a:alpha val="40000"/>
                  </a:srgbClr>
                </a:glow>
              </a:effectLst>
            </a:endParaRPr>
          </a:p>
        </p:txBody>
      </p:sp>
      <p:sp>
        <p:nvSpPr>
          <p:cNvPr id="10" name="TextBox 9"/>
          <p:cNvSpPr txBox="1"/>
          <p:nvPr/>
        </p:nvSpPr>
        <p:spPr>
          <a:xfrm>
            <a:off x="1302327" y="3327975"/>
            <a:ext cx="2040943" cy="790699"/>
          </a:xfrm>
          <a:prstGeom prst="rect">
            <a:avLst/>
          </a:prstGeom>
          <a:noFill/>
        </p:spPr>
        <p:txBody>
          <a:bodyPr wrap="none" rtlCol="0">
            <a:prstTxWarp prst="textPlain">
              <a:avLst/>
            </a:prstTxWarp>
            <a:spAutoFit/>
          </a:bodyPr>
          <a:lstStyle/>
          <a:p>
            <a:r>
              <a:rPr lang="en-US" sz="7200" dirty="0" smtClean="0">
                <a:solidFill>
                  <a:srgbClr val="FF0000"/>
                </a:solidFill>
                <a:effectLst>
                  <a:glow rad="63500">
                    <a:srgbClr val="9D936F">
                      <a:satMod val="175000"/>
                      <a:alpha val="40000"/>
                    </a:srgbClr>
                  </a:glow>
                  <a:reflection blurRad="6350" stA="55000" endA="50" endPos="85000" dir="5400000" sy="-100000" algn="bl" rotWithShape="0"/>
                </a:effectLst>
                <a:latin typeface="Something Strange" pitchFamily="2" charset="0"/>
              </a:rPr>
              <a:t>Blood</a:t>
            </a:r>
            <a:endParaRPr lang="en-US" sz="4000" dirty="0">
              <a:solidFill>
                <a:srgbClr val="FF0000"/>
              </a:solidFill>
              <a:effectLst>
                <a:glow rad="63500">
                  <a:srgbClr val="9D936F">
                    <a:satMod val="175000"/>
                    <a:alpha val="40000"/>
                  </a:srgbClr>
                </a:glow>
                <a:reflection blurRad="6350" stA="55000" endA="50" endPos="85000" dir="5400000" sy="-100000" algn="bl" rotWithShape="0"/>
              </a:effectLst>
              <a:latin typeface="Something Strange" pitchFamily="2" charset="0"/>
            </a:endParaRPr>
          </a:p>
        </p:txBody>
      </p:sp>
      <p:sp>
        <p:nvSpPr>
          <p:cNvPr id="12" name="TextBox 11"/>
          <p:cNvSpPr txBox="1"/>
          <p:nvPr/>
        </p:nvSpPr>
        <p:spPr>
          <a:xfrm>
            <a:off x="633351" y="4724400"/>
            <a:ext cx="2948049" cy="1328023"/>
          </a:xfrm>
          <a:prstGeom prst="wedgeRoundRectCallout">
            <a:avLst>
              <a:gd name="adj1" fmla="val 62954"/>
              <a:gd name="adj2" fmla="val -10825"/>
              <a:gd name="adj3" fmla="val 1666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solidFill>
                  <a:sysClr val="windowText" lastClr="000000"/>
                </a:solidFill>
              </a:rPr>
              <a:t>“But ‘how’ or ‘why’ am I connected to the murder of Jesus?”</a:t>
            </a:r>
            <a:endParaRPr lang="en-US" sz="2400" dirty="0">
              <a:solidFill>
                <a:sysClr val="windowText" lastClr="000000"/>
              </a:solidFill>
            </a:endParaRPr>
          </a:p>
        </p:txBody>
      </p:sp>
      <p:cxnSp>
        <p:nvCxnSpPr>
          <p:cNvPr id="15" name="Straight Arrow Connector 14"/>
          <p:cNvCxnSpPr>
            <a:stCxn id="10" idx="3"/>
            <a:endCxn id="7" idx="1"/>
          </p:cNvCxnSpPr>
          <p:nvPr/>
        </p:nvCxnSpPr>
        <p:spPr>
          <a:xfrm flipV="1">
            <a:off x="3343270" y="2831813"/>
            <a:ext cx="3364019" cy="891512"/>
          </a:xfrm>
          <a:prstGeom prst="straightConnector1">
            <a:avLst/>
          </a:prstGeom>
          <a:ln w="381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6" idx="1"/>
          </p:cNvCxnSpPr>
          <p:nvPr/>
        </p:nvCxnSpPr>
        <p:spPr>
          <a:xfrm>
            <a:off x="3343270" y="3723325"/>
            <a:ext cx="3158035" cy="1064863"/>
          </a:xfrm>
          <a:prstGeom prst="straightConnector1">
            <a:avLst/>
          </a:prstGeom>
          <a:ln w="381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95064" y="3048000"/>
            <a:ext cx="1800936" cy="1447800"/>
          </a:xfrm>
          <a:prstGeom prst="rect">
            <a:avLst/>
          </a:prstGeom>
          <a:noFill/>
        </p:spPr>
        <p:txBody>
          <a:bodyPr wrap="none" rtlCol="0">
            <a:prstTxWarp prst="textFadeLeft">
              <a:avLst/>
            </a:prstTxWarp>
            <a:spAutoFit/>
          </a:bodyPr>
          <a:lstStyle/>
          <a:p>
            <a:pPr algn="ctr"/>
            <a:r>
              <a:rPr lang="en-US" sz="4000" dirty="0" smtClean="0">
                <a:solidFill>
                  <a:srgbClr val="FFFFFF"/>
                </a:solidFill>
                <a:latin typeface="Byington" pitchFamily="2" charset="0"/>
              </a:rPr>
              <a:t>?</a:t>
            </a:r>
            <a:r>
              <a:rPr lang="en-US" sz="5400" dirty="0" smtClean="0">
                <a:solidFill>
                  <a:srgbClr val="FFFFFF"/>
                </a:solidFill>
                <a:latin typeface="Byington" pitchFamily="2" charset="0"/>
              </a:rPr>
              <a:t> ? </a:t>
            </a:r>
            <a:r>
              <a:rPr lang="en-US" sz="6600" dirty="0" smtClean="0">
                <a:solidFill>
                  <a:srgbClr val="FFFFFF"/>
                </a:solidFill>
                <a:latin typeface="Byington" pitchFamily="2" charset="0"/>
              </a:rPr>
              <a:t>?</a:t>
            </a:r>
            <a:endParaRPr lang="en-US" sz="6600" dirty="0">
              <a:solidFill>
                <a:srgbClr val="FFFFFF"/>
              </a:solidFill>
              <a:latin typeface="Byington" pitchFamily="2" charset="0"/>
            </a:endParaRPr>
          </a:p>
        </p:txBody>
      </p:sp>
      <p:sp>
        <p:nvSpPr>
          <p:cNvPr id="20" name="TextBox 19"/>
          <p:cNvSpPr txBox="1"/>
          <p:nvPr/>
        </p:nvSpPr>
        <p:spPr>
          <a:xfrm>
            <a:off x="6533365" y="5105400"/>
            <a:ext cx="2313454" cy="461665"/>
          </a:xfrm>
          <a:prstGeom prst="rect">
            <a:avLst/>
          </a:prstGeom>
          <a:noFill/>
        </p:spPr>
        <p:txBody>
          <a:bodyPr wrap="none" rtlCol="0">
            <a:spAutoFit/>
          </a:bodyPr>
          <a:lstStyle/>
          <a:p>
            <a:pPr algn="ctr"/>
            <a:r>
              <a:rPr lang="en-US" sz="2400" i="1" dirty="0" smtClean="0">
                <a:solidFill>
                  <a:srgbClr val="FFFFFF"/>
                </a:solidFill>
              </a:rPr>
              <a:t>Genesis 9:6; 42:22</a:t>
            </a:r>
            <a:endParaRPr lang="en-US" sz="2400" i="1" dirty="0">
              <a:solidFill>
                <a:srgbClr val="FFFFFF"/>
              </a:solidFill>
            </a:endParaRPr>
          </a:p>
        </p:txBody>
      </p:sp>
      <p:sp>
        <p:nvSpPr>
          <p:cNvPr id="21" name="TextBox 20"/>
          <p:cNvSpPr txBox="1"/>
          <p:nvPr/>
        </p:nvSpPr>
        <p:spPr>
          <a:xfrm>
            <a:off x="6934717" y="2057400"/>
            <a:ext cx="1550424" cy="461665"/>
          </a:xfrm>
          <a:prstGeom prst="rect">
            <a:avLst/>
          </a:prstGeom>
          <a:noFill/>
        </p:spPr>
        <p:txBody>
          <a:bodyPr wrap="none" rtlCol="0">
            <a:spAutoFit/>
          </a:bodyPr>
          <a:lstStyle/>
          <a:p>
            <a:pPr algn="ctr"/>
            <a:r>
              <a:rPr lang="en-US" sz="2400" i="1" dirty="0" smtClean="0">
                <a:solidFill>
                  <a:srgbClr val="FFFFFF"/>
                </a:solidFill>
              </a:rPr>
              <a:t>Romans 5:9</a:t>
            </a:r>
            <a:endParaRPr lang="en-US" sz="2400" i="1" dirty="0">
              <a:solidFill>
                <a:srgbClr val="FFFFFF"/>
              </a:solidFill>
            </a:endParaRPr>
          </a:p>
        </p:txBody>
      </p:sp>
      <p:sp>
        <p:nvSpPr>
          <p:cNvPr id="4" name="Smiley Face 3"/>
          <p:cNvSpPr/>
          <p:nvPr/>
        </p:nvSpPr>
        <p:spPr>
          <a:xfrm>
            <a:off x="3972111" y="5080575"/>
            <a:ext cx="685800" cy="664012"/>
          </a:xfrm>
          <a:prstGeom prst="smileyFace">
            <a:avLst>
              <a:gd name="adj" fmla="val 107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0585752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0"/>
            <a:ext cx="84740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609600" y="1905000"/>
            <a:ext cx="7924800" cy="3810000"/>
          </a:xfrm>
        </p:spPr>
        <p:txBody>
          <a:bodyPr>
            <a:noAutofit/>
          </a:bodyPr>
          <a:lstStyle/>
          <a:p>
            <a:pPr marL="0" indent="0">
              <a:lnSpc>
                <a:spcPts val="5500"/>
              </a:lnSpc>
              <a:spcAft>
                <a:spcPts val="0"/>
              </a:spcAft>
              <a:buNone/>
            </a:pPr>
            <a:r>
              <a:rPr lang="en-US" sz="5400" dirty="0" smtClean="0">
                <a:latin typeface="Amienne" pitchFamily="82" charset="0"/>
              </a:rPr>
              <a:t>“that </a:t>
            </a:r>
            <a:r>
              <a:rPr lang="en-US" sz="5400" dirty="0">
                <a:solidFill>
                  <a:srgbClr val="C00000"/>
                </a:solidFill>
                <a:latin typeface="Amienne" pitchFamily="82" charset="0"/>
              </a:rPr>
              <a:t>on you </a:t>
            </a:r>
            <a:r>
              <a:rPr lang="en-US" sz="5400" dirty="0">
                <a:latin typeface="Amienne" pitchFamily="82" charset="0"/>
              </a:rPr>
              <a:t>may come all the righteous blood shed on the earth, from the blood of righteous Abel to the blood of Zechariah, son of </a:t>
            </a:r>
            <a:r>
              <a:rPr lang="en-US" sz="5400" dirty="0" err="1">
                <a:latin typeface="Amienne" pitchFamily="82" charset="0"/>
              </a:rPr>
              <a:t>Berechiah</a:t>
            </a:r>
            <a:r>
              <a:rPr lang="en-US" sz="5400" dirty="0">
                <a:latin typeface="Amienne" pitchFamily="82" charset="0"/>
              </a:rPr>
              <a:t>, </a:t>
            </a:r>
            <a:r>
              <a:rPr lang="en-US" sz="5400" dirty="0">
                <a:solidFill>
                  <a:srgbClr val="C00000"/>
                </a:solidFill>
                <a:latin typeface="Amienne" pitchFamily="82" charset="0"/>
              </a:rPr>
              <a:t>whom you murdered </a:t>
            </a:r>
            <a:r>
              <a:rPr lang="en-US" sz="5400" dirty="0">
                <a:latin typeface="Amienne" pitchFamily="82" charset="0"/>
              </a:rPr>
              <a:t>between the temple and the </a:t>
            </a:r>
            <a:r>
              <a:rPr lang="en-US" sz="5400" dirty="0" smtClean="0">
                <a:latin typeface="Amienne" pitchFamily="82" charset="0"/>
              </a:rPr>
              <a:t>altar” (Matt. 23:35)</a:t>
            </a:r>
            <a:endParaRPr lang="en-US" sz="5400" dirty="0">
              <a:latin typeface="Amienne" pitchFamily="82"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487" y="231775"/>
            <a:ext cx="20177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60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US" sz="3600" dirty="0" smtClean="0">
                <a:ln>
                  <a:solidFill>
                    <a:srgbClr val="C00000"/>
                  </a:solidFill>
                </a:ln>
                <a:latin typeface="Aharoni" pitchFamily="2" charset="-79"/>
                <a:cs typeface="Aharoni" pitchFamily="2" charset="-79"/>
              </a:rPr>
              <a:t>Matthew 23:29-34</a:t>
            </a:r>
          </a:p>
          <a:p>
            <a:r>
              <a:rPr lang="en-US" dirty="0" smtClean="0"/>
              <a:t>It doesn’t matter how many years separate us from the time of Christ</a:t>
            </a:r>
          </a:p>
          <a:p>
            <a:r>
              <a:rPr lang="en-US" dirty="0" smtClean="0"/>
              <a:t>It doesn’t matter the distance we are separated from the place where Christ was murdered</a:t>
            </a:r>
          </a:p>
          <a:p>
            <a:pPr lvl="1"/>
            <a:r>
              <a:rPr lang="en-US" sz="2400" dirty="0" smtClean="0"/>
              <a:t>No one in Jesus’ day lived near where Abel was murdered</a:t>
            </a:r>
          </a:p>
          <a:p>
            <a:r>
              <a:rPr lang="en-US" dirty="0" smtClean="0"/>
              <a:t>It matters only how we receive/reject the gospel message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8872"/>
            <a:ext cx="80660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797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cros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2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1203</Words>
  <Application>Microsoft Office PowerPoint</Application>
  <PresentationFormat>On-screen Show (4:3)</PresentationFormat>
  <Paragraphs>109</Paragraphs>
  <Slides>14</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vt:i4>
      </vt:variant>
    </vt:vector>
  </HeadingPairs>
  <TitlesOfParts>
    <vt:vector size="28" baseType="lpstr">
      <vt:lpstr>Arial</vt:lpstr>
      <vt:lpstr>Aharoni</vt:lpstr>
      <vt:lpstr>Something Strange</vt:lpstr>
      <vt:lpstr>Amienne</vt:lpstr>
      <vt:lpstr>Byington</vt:lpstr>
      <vt:lpstr>Eras Demi ITC</vt:lpstr>
      <vt:lpstr>Arial Narrow</vt:lpstr>
      <vt:lpstr>Calibri</vt:lpstr>
      <vt:lpstr>Corbel</vt:lpstr>
      <vt:lpstr>Carbon Block</vt:lpstr>
      <vt:lpstr>Horizon</vt:lpstr>
      <vt:lpstr>cross2</vt:lpstr>
      <vt:lpstr>1_Horizon</vt:lpstr>
      <vt:lpstr>2_Horizon</vt:lpstr>
      <vt:lpstr>“The Grace Of God”</vt:lpstr>
      <vt:lpstr>Previously:</vt:lpstr>
      <vt:lpstr>The GRACE Of God</vt:lpstr>
      <vt:lpstr>The GRACE Of God</vt:lpstr>
      <vt:lpstr>What Does The Grace of God Offer?</vt:lpstr>
      <vt:lpstr>What Does The Grace of God Offer?</vt:lpstr>
      <vt:lpstr>What Does The Grace of God Offer?</vt:lpstr>
      <vt:lpstr>PowerPoint Presentation</vt:lpstr>
      <vt:lpstr>PowerPoint Presentation</vt:lpstr>
      <vt:lpstr>What Does The Grace of God Offer?</vt:lpstr>
      <vt:lpstr>What Does The Grace of God Offer?</vt:lpstr>
      <vt:lpstr>What Does The Grace of God Offer?</vt:lpstr>
      <vt:lpstr>God’s Grace Is The Remedy FOR Sin!</vt:lpstr>
      <vt:lpstr>Romans 6:3</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Grace Of God”</dc:title>
  <dc:creator>Steven J. Wallace</dc:creator>
  <cp:lastModifiedBy>Steven J. Wallace</cp:lastModifiedBy>
  <cp:revision>40</cp:revision>
  <cp:lastPrinted>2013-10-03T21:30:44Z</cp:lastPrinted>
  <dcterms:created xsi:type="dcterms:W3CDTF">2013-04-18T22:32:30Z</dcterms:created>
  <dcterms:modified xsi:type="dcterms:W3CDTF">2013-10-10T16:18:33Z</dcterms:modified>
</cp:coreProperties>
</file>